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  <p:sldMasterId id="2147483729" r:id="rId6"/>
  </p:sldMasterIdLst>
  <p:notesMasterIdLst>
    <p:notesMasterId r:id="rId111"/>
  </p:notesMasterIdLst>
  <p:sldIdLst>
    <p:sldId id="258" r:id="rId7"/>
    <p:sldId id="893" r:id="rId8"/>
    <p:sldId id="891" r:id="rId9"/>
    <p:sldId id="257" r:id="rId10"/>
    <p:sldId id="886" r:id="rId11"/>
    <p:sldId id="263" r:id="rId12"/>
    <p:sldId id="259" r:id="rId13"/>
    <p:sldId id="261" r:id="rId14"/>
    <p:sldId id="360" r:id="rId15"/>
    <p:sldId id="281" r:id="rId16"/>
    <p:sldId id="881" r:id="rId17"/>
    <p:sldId id="280" r:id="rId18"/>
    <p:sldId id="1611" r:id="rId19"/>
    <p:sldId id="1765" r:id="rId20"/>
    <p:sldId id="317" r:id="rId21"/>
    <p:sldId id="1792" r:id="rId22"/>
    <p:sldId id="1762" r:id="rId23"/>
    <p:sldId id="1763" r:id="rId24"/>
    <p:sldId id="1616" r:id="rId25"/>
    <p:sldId id="1693" r:id="rId26"/>
    <p:sldId id="1694" r:id="rId27"/>
    <p:sldId id="1696" r:id="rId28"/>
    <p:sldId id="1698" r:id="rId29"/>
    <p:sldId id="1692" r:id="rId30"/>
    <p:sldId id="1663" r:id="rId31"/>
    <p:sldId id="1731" r:id="rId32"/>
    <p:sldId id="1732" r:id="rId33"/>
    <p:sldId id="1744" r:id="rId34"/>
    <p:sldId id="1797" r:id="rId35"/>
    <p:sldId id="1798" r:id="rId36"/>
    <p:sldId id="1799" r:id="rId37"/>
    <p:sldId id="1617" r:id="rId38"/>
    <p:sldId id="1800" r:id="rId39"/>
    <p:sldId id="1747" r:id="rId40"/>
    <p:sldId id="1801" r:id="rId41"/>
    <p:sldId id="1805" r:id="rId42"/>
    <p:sldId id="1804" r:id="rId43"/>
    <p:sldId id="1803" r:id="rId44"/>
    <p:sldId id="1802" r:id="rId45"/>
    <p:sldId id="1750" r:id="rId46"/>
    <p:sldId id="1699" r:id="rId47"/>
    <p:sldId id="1807" r:id="rId48"/>
    <p:sldId id="1806" r:id="rId49"/>
    <p:sldId id="1824" r:id="rId50"/>
    <p:sldId id="1827" r:id="rId51"/>
    <p:sldId id="1826" r:id="rId52"/>
    <p:sldId id="1825" r:id="rId53"/>
    <p:sldId id="1748" r:id="rId54"/>
    <p:sldId id="1772" r:id="rId55"/>
    <p:sldId id="1814" r:id="rId56"/>
    <p:sldId id="1813" r:id="rId57"/>
    <p:sldId id="1812" r:id="rId58"/>
    <p:sldId id="1811" r:id="rId59"/>
    <p:sldId id="1810" r:id="rId60"/>
    <p:sldId id="1809" r:id="rId61"/>
    <p:sldId id="1808" r:id="rId62"/>
    <p:sldId id="1656" r:id="rId63"/>
    <p:sldId id="305" r:id="rId64"/>
    <p:sldId id="286" r:id="rId65"/>
    <p:sldId id="1761" r:id="rId66"/>
    <p:sldId id="1729" r:id="rId67"/>
    <p:sldId id="1730" r:id="rId68"/>
    <p:sldId id="1819" r:id="rId69"/>
    <p:sldId id="1733" r:id="rId70"/>
    <p:sldId id="1818" r:id="rId71"/>
    <p:sldId id="1817" r:id="rId72"/>
    <p:sldId id="1816" r:id="rId73"/>
    <p:sldId id="1815" r:id="rId74"/>
    <p:sldId id="1720" r:id="rId75"/>
    <p:sldId id="1822" r:id="rId76"/>
    <p:sldId id="1821" r:id="rId77"/>
    <p:sldId id="1820" r:id="rId78"/>
    <p:sldId id="1787" r:id="rId79"/>
    <p:sldId id="1828" r:id="rId80"/>
    <p:sldId id="1829" r:id="rId81"/>
    <p:sldId id="1830" r:id="rId82"/>
    <p:sldId id="1831" r:id="rId83"/>
    <p:sldId id="1724" r:id="rId84"/>
    <p:sldId id="1794" r:id="rId85"/>
    <p:sldId id="1796" r:id="rId86"/>
    <p:sldId id="1665" r:id="rId87"/>
    <p:sldId id="1664" r:id="rId88"/>
    <p:sldId id="1668" r:id="rId89"/>
    <p:sldId id="1669" r:id="rId90"/>
    <p:sldId id="1667" r:id="rId91"/>
    <p:sldId id="1671" r:id="rId92"/>
    <p:sldId id="1672" r:id="rId93"/>
    <p:sldId id="1673" r:id="rId94"/>
    <p:sldId id="1674" r:id="rId95"/>
    <p:sldId id="1666" r:id="rId96"/>
    <p:sldId id="1675" r:id="rId97"/>
    <p:sldId id="1676" r:id="rId98"/>
    <p:sldId id="1677" r:id="rId99"/>
    <p:sldId id="1678" r:id="rId100"/>
    <p:sldId id="1679" r:id="rId101"/>
    <p:sldId id="1823" r:id="rId102"/>
    <p:sldId id="1688" r:id="rId103"/>
    <p:sldId id="898" r:id="rId104"/>
    <p:sldId id="1759" r:id="rId105"/>
    <p:sldId id="880" r:id="rId106"/>
    <p:sldId id="878" r:id="rId107"/>
    <p:sldId id="306" r:id="rId108"/>
    <p:sldId id="1689" r:id="rId109"/>
    <p:sldId id="884" r:id="rId1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FlandersArtSans-Bold" panose="00000800000000000000" pitchFamily="2" charset="0"/>
      <p:bold r:id="rId116"/>
    </p:embeddedFont>
    <p:embeddedFont>
      <p:font typeface="FlandersArtSans-Regular" panose="00000500000000000000" pitchFamily="2" charset="0"/>
      <p:regular r:id="rId117"/>
    </p:embeddedFont>
    <p:embeddedFont>
      <p:font typeface="FlandersArtSerif-Regular" panose="020B0604020202020204" charset="0"/>
      <p:regular r:id="rId118"/>
    </p:embeddedFont>
    <p:embeddedFont>
      <p:font typeface="Helvetica Neue" panose="020B0604020202020204" charset="0"/>
      <p:regular r:id="rId119"/>
      <p:bold r:id="rId120"/>
      <p:italic r:id="rId121"/>
      <p:boldItalic r:id="rId122"/>
    </p:embeddedFont>
    <p:embeddedFont>
      <p:font typeface="Proxima Nova" panose="020B0604020202020204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7" name="Anthony Van Heymbeeck" initials="AVH" lastIdx="1" clrIdx="7">
    <p:extLst>
      <p:ext uri="{19B8F6BF-5375-455C-9EA6-DF929625EA0E}">
        <p15:presenceInfo xmlns:p15="http://schemas.microsoft.com/office/powerpoint/2012/main" userId="S::anthony.van.heymbeeck@pwc.com::219ec349-3823-4a3b-8bf9-0dd1227089b2" providerId="AD"/>
      </p:ext>
    </p:extLst>
  </p:cmAuthor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E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477" autoAdjust="0"/>
  </p:normalViewPr>
  <p:slideViewPr>
    <p:cSldViewPr snapToGrid="0">
      <p:cViewPr varScale="1">
        <p:scale>
          <a:sx n="129" d="100"/>
          <a:sy n="129" d="100"/>
        </p:scale>
        <p:origin x="115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6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font" Target="fonts/font1.fntdata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font" Target="fonts/font12.fntdata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font" Target="fonts/font13.fntdata"/><Relationship Id="rId129" Type="http://schemas.openxmlformats.org/officeDocument/2006/relationships/viewProps" Target="view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font" Target="fonts/font4.fntdata"/><Relationship Id="rId131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font" Target="fonts/font1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10.fntdata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err="1"/>
              <a:t>Definities</a:t>
            </a:r>
            <a:r>
              <a:rPr lang="en"/>
              <a:t> van </a:t>
            </a:r>
            <a:r>
              <a:rPr lang="en" err="1"/>
              <a:t>attributen</a:t>
            </a:r>
            <a:r>
              <a:rPr lang="en"/>
              <a:t> en </a:t>
            </a:r>
            <a:r>
              <a:rPr lang="en" err="1"/>
              <a:t>relaties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3722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974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45522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51558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7208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593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7507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0197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69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020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6289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8504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7625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36133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2502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6659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244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2160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8324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318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218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77772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8327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39182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9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947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8260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3812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34126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602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7507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8719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7808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885211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5949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055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58626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99681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35157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48283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083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515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21377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3311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7461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962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1550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 err="1"/>
              <a:t>OndergrondObject</a:t>
            </a:r>
            <a:r>
              <a:rPr lang="nl-BE" dirty="0"/>
              <a:t> is subklasse van Object. Twee types mogelijk: een gewoon Ondergrondobject zoals </a:t>
            </a:r>
            <a:r>
              <a:rPr lang="nl-BE" dirty="0" err="1"/>
              <a:t>GeologischEenheid</a:t>
            </a:r>
            <a:r>
              <a:rPr lang="nl-BE" dirty="0"/>
              <a:t>, </a:t>
            </a:r>
            <a:r>
              <a:rPr lang="nl-BE" dirty="0" err="1"/>
              <a:t>WatervoerendeLaag</a:t>
            </a:r>
            <a:r>
              <a:rPr lang="nl-BE" dirty="0"/>
              <a:t> </a:t>
            </a:r>
            <a:r>
              <a:rPr lang="nl-BE" dirty="0" err="1"/>
              <a:t>edm</a:t>
            </a:r>
            <a:r>
              <a:rPr lang="nl-BE" dirty="0"/>
              <a:t>. Of een Bemonsteringsobject, als proxy (omdat het gewone Ondergrondobject niet bereikbaar is). OPMERKING: het type van Ondergrondobject is soms niet duidelijk te bepalen, soms blijkt pas </a:t>
            </a:r>
            <a:r>
              <a:rPr lang="nl-BE" dirty="0" err="1"/>
              <a:t>achterfaf</a:t>
            </a:r>
            <a:r>
              <a:rPr lang="nl-BE" dirty="0"/>
              <a:t> dat men </a:t>
            </a:r>
            <a:r>
              <a:rPr lang="nl-BE" dirty="0" err="1"/>
              <a:t>GeologischeEenheden</a:t>
            </a:r>
            <a:r>
              <a:rPr lang="nl-BE" dirty="0"/>
              <a:t> of </a:t>
            </a:r>
            <a:r>
              <a:rPr lang="nl-BE" dirty="0" err="1"/>
              <a:t>WatervoerendeLagen</a:t>
            </a:r>
            <a:r>
              <a:rPr lang="nl-BE" dirty="0"/>
              <a:t> heeft geobserveerd.</a:t>
            </a:r>
          </a:p>
        </p:txBody>
      </p:sp>
    </p:spTree>
    <p:extLst>
      <p:ext uri="{BB962C8B-B14F-4D97-AF65-F5344CB8AC3E}">
        <p14:creationId xmlns:p14="http://schemas.microsoft.com/office/powerpoint/2010/main" val="190193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Een </a:t>
            </a:r>
            <a:r>
              <a:rPr lang="nl-BE" dirty="0" err="1"/>
              <a:t>OndergrondBemonsteringsobject</a:t>
            </a:r>
            <a:r>
              <a:rPr lang="nl-BE" dirty="0"/>
              <a:t> is dus een subtype Ondergrondobject. Het doet dienst als proxy voor het Onderegrondobject dat men bemonsterd. Bv een Grondmonster heeft de Intentie om de Ondergrond te bemonsteren (of meer specifiek </a:t>
            </a:r>
            <a:r>
              <a:rPr lang="nl-BE" dirty="0" err="1"/>
              <a:t>GeologischeEenheden</a:t>
            </a:r>
            <a:r>
              <a:rPr lang="nl-BE" dirty="0"/>
              <a:t> en kenmerken daarvan zoals stratigrafie, lithologie </a:t>
            </a:r>
            <a:r>
              <a:rPr lang="nl-BE" dirty="0" err="1"/>
              <a:t>etc</a:t>
            </a:r>
            <a:r>
              <a:rPr lang="nl-BE" dirty="0"/>
              <a:t>). Een Ondergrondobservatie is een subtype Observatie, omdat we enkel kenmerken van Ondergrondobjecten willen observeren. De lijst van mogelijke kenmerken zal in praktijk geïmplementeerd worden als codelijst. Belangrijke </a:t>
            </a:r>
            <a:r>
              <a:rPr lang="nl-BE" dirty="0" err="1"/>
              <a:t>constraint</a:t>
            </a:r>
            <a:r>
              <a:rPr lang="nl-BE" dirty="0"/>
              <a:t> is dat de geobserveerde parameter moet kloppen met het </a:t>
            </a:r>
            <a:r>
              <a:rPr lang="nl-BE" dirty="0" err="1"/>
              <a:t>geobserveerdObject</a:t>
            </a:r>
            <a:r>
              <a:rPr lang="nl-BE" dirty="0"/>
              <a:t> (bv heeft het weinig zin om het humusgehalte van een Watermonster te bepalen), ook dat het datatype </a:t>
            </a:r>
            <a:r>
              <a:rPr lang="nl-BE" dirty="0" err="1"/>
              <a:t>vh</a:t>
            </a:r>
            <a:r>
              <a:rPr lang="nl-BE" dirty="0"/>
              <a:t> resultaat moet kloppen (bv een humusgehalte is een Meting, geen Telling). Voor de specialisaties van Ondergrondobservatie is die </a:t>
            </a:r>
            <a:r>
              <a:rPr lang="nl-BE" dirty="0" err="1"/>
              <a:t>constraint</a:t>
            </a:r>
            <a:r>
              <a:rPr lang="nl-BE" dirty="0"/>
              <a:t> geïmplementeerd in de subklasse. OPMERKING: de betrokken codelijst zal dus een slimme codelijst moeten zijn (geen probleem in SKOS), </a:t>
            </a:r>
            <a:r>
              <a:rPr lang="nl-BE" dirty="0" err="1"/>
              <a:t>ttz</a:t>
            </a:r>
            <a:r>
              <a:rPr lang="nl-BE" dirty="0"/>
              <a:t> ze zal per parameter info over het mogelijk type Domein en het mogelijk datatype van resultaat moeten bevatten.</a:t>
            </a:r>
          </a:p>
        </p:txBody>
      </p:sp>
    </p:spTree>
    <p:extLst>
      <p:ext uri="{BB962C8B-B14F-4D97-AF65-F5344CB8AC3E}">
        <p14:creationId xmlns:p14="http://schemas.microsoft.com/office/powerpoint/2010/main" val="11058843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Voor elk type is weergegeven welk soort Bemonsteringsobject het is volgens de indeling van O&amp;M: Bemonsteringscurve, Bemonsteringsvlak, Monster.</a:t>
            </a:r>
          </a:p>
        </p:txBody>
      </p:sp>
    </p:spTree>
    <p:extLst>
      <p:ext uri="{BB962C8B-B14F-4D97-AF65-F5344CB8AC3E}">
        <p14:creationId xmlns:p14="http://schemas.microsoft.com/office/powerpoint/2010/main" val="36853671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Een Grondboring verschilt vooral qua uitvoering van een Bodemboring. Maar beide zijn wel Boringen. Wel is het zo dat een Grondboring onvermijdelijk ook de Bodem aanboort. </a:t>
            </a:r>
            <a:r>
              <a:rPr lang="nl-BE" dirty="0" err="1"/>
              <a:t>Maw</a:t>
            </a:r>
            <a:r>
              <a:rPr lang="nl-BE" dirty="0"/>
              <a:t> uit een Grondmonster kan </a:t>
            </a:r>
            <a:r>
              <a:rPr lang="nl-BE" dirty="0" err="1"/>
              <a:t>evt</a:t>
            </a:r>
            <a:r>
              <a:rPr lang="nl-BE" dirty="0"/>
              <a:t> ook een Bodemmonster worden genomen. Sowieso definiëren we de Ondergrond als de volledige Ondergrond, dus </a:t>
            </a:r>
            <a:r>
              <a:rPr lang="nl-BE" dirty="0" err="1"/>
              <a:t>incl</a:t>
            </a:r>
            <a:r>
              <a:rPr lang="nl-BE" dirty="0"/>
              <a:t> de Bodem. Vandaar dat we een Bodemmonster kunnen beschouwen als een </a:t>
            </a:r>
            <a:r>
              <a:rPr lang="nl-BE" dirty="0" err="1"/>
              <a:t>subtytpe</a:t>
            </a:r>
            <a:r>
              <a:rPr lang="nl-BE" dirty="0"/>
              <a:t> van Grondmonster. Daardoor kunnen we nu ook Bodemmonsters koppelen aan Grondboringen en niet zoals voorheen enkel aan Bodemboringen (of meer precies aan Bodemlocaties).</a:t>
            </a:r>
          </a:p>
        </p:txBody>
      </p:sp>
    </p:spTree>
    <p:extLst>
      <p:ext uri="{BB962C8B-B14F-4D97-AF65-F5344CB8AC3E}">
        <p14:creationId xmlns:p14="http://schemas.microsoft.com/office/powerpoint/2010/main" val="13606485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In feite de unie van al bestaande Bemonsteringsobjecten. Gewoon handig om deze als </a:t>
            </a:r>
            <a:r>
              <a:rPr lang="nl-BE" dirty="0" err="1"/>
              <a:t>geobserveerdObject</a:t>
            </a:r>
            <a:r>
              <a:rPr lang="nl-BE" dirty="0"/>
              <a:t> in te stellen bij een Observatie.</a:t>
            </a:r>
          </a:p>
        </p:txBody>
      </p:sp>
    </p:spTree>
    <p:extLst>
      <p:ext uri="{BB962C8B-B14F-4D97-AF65-F5344CB8AC3E}">
        <p14:creationId xmlns:p14="http://schemas.microsoft.com/office/powerpoint/2010/main" val="11371473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Sowieso geassocieerd met Bemonsteringscurves. Is op zich een Bemonsteringscurve maar laat toe om deze verder op te splitsen. Bleek bv noodzakelijk voor Bodemlocaties.</a:t>
            </a:r>
          </a:p>
        </p:txBody>
      </p:sp>
    </p:spTree>
    <p:extLst>
      <p:ext uri="{BB962C8B-B14F-4D97-AF65-F5344CB8AC3E}">
        <p14:creationId xmlns:p14="http://schemas.microsoft.com/office/powerpoint/2010/main" val="70125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649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Apart uit te modelleren, </a:t>
            </a:r>
            <a:r>
              <a:rPr lang="nl-BE" dirty="0" err="1"/>
              <a:t>maw</a:t>
            </a:r>
            <a:r>
              <a:rPr lang="nl-BE" dirty="0"/>
              <a:t> codelijst mogelijke kenmerken volstaat hier niet.</a:t>
            </a:r>
          </a:p>
        </p:txBody>
      </p:sp>
    </p:spTree>
    <p:extLst>
      <p:ext uri="{BB962C8B-B14F-4D97-AF65-F5344CB8AC3E}">
        <p14:creationId xmlns:p14="http://schemas.microsoft.com/office/powerpoint/2010/main" val="29771490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Voor elk type is weergegeven welk soort Ondergrondobservatie het is volgens de indeling van O&amp;M (of toegevoegd aan O&amp;M): Fractiemeting, Meetreeks, Meting, Classificatie, </a:t>
            </a:r>
            <a:r>
              <a:rPr lang="nl-BE" dirty="0" err="1"/>
              <a:t>RuimtelijkBereikObservatie</a:t>
            </a:r>
            <a:r>
              <a:rPr lang="nl-B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9892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Deze speciale gevallen van Observaties werden </a:t>
            </a:r>
            <a:r>
              <a:rPr lang="nl-BE" dirty="0" err="1"/>
              <a:t>doore</a:t>
            </a:r>
            <a:r>
              <a:rPr lang="nl-BE" dirty="0"/>
              <a:t> DOV zelf toegevoegd aan ISO O&amp;M. Wij nemen ze daarom hier over. Een Meetreeks is een parameter die functie is van een andere parameter, bv lengte=f(temperatuur). Dat geldt in feite ook voor Bereiken, alleen ligt de aard </a:t>
            </a:r>
            <a:r>
              <a:rPr lang="nl-BE" dirty="0" err="1"/>
              <a:t>vd</a:t>
            </a:r>
            <a:r>
              <a:rPr lang="nl-BE" dirty="0"/>
              <a:t> tweede parameter daar vast: x=f(plaats) of x=f(tijd). We konden beide types (Fractiemeting en Meetreeks) meteen toepassen op een aantal Ondergrondobservaties geassocieerd met </a:t>
            </a:r>
            <a:r>
              <a:rPr lang="nl-BE" dirty="0" err="1"/>
              <a:t>Grondmonstezrs</a:t>
            </a:r>
            <a:r>
              <a:rPr lang="nl-B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763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We modelleerden </a:t>
            </a:r>
            <a:r>
              <a:rPr lang="nl-BE" dirty="0" err="1"/>
              <a:t>RuimtelijkeBereiken</a:t>
            </a:r>
            <a:r>
              <a:rPr lang="nl-BE" dirty="0"/>
              <a:t> volgens ISO Coverages. ISO O&amp;M voorziet echter enkel </a:t>
            </a:r>
            <a:r>
              <a:rPr lang="nl-BE" dirty="0" err="1"/>
              <a:t>DiscretePuntBereiken</a:t>
            </a:r>
            <a:r>
              <a:rPr lang="nl-BE" dirty="0"/>
              <a:t>, volgens ons hebben wij </a:t>
            </a:r>
            <a:r>
              <a:rPr lang="nl-BE" dirty="0" err="1"/>
              <a:t>DiscreteCurveBereiken</a:t>
            </a:r>
            <a:r>
              <a:rPr lang="nl-BE" dirty="0"/>
              <a:t> nodig: TODO. Ook </a:t>
            </a:r>
            <a:r>
              <a:rPr lang="nl-BE" dirty="0" err="1"/>
              <a:t>TemporeleBereiken</a:t>
            </a:r>
            <a:r>
              <a:rPr lang="nl-BE" dirty="0"/>
              <a:t> moeten nog worden </a:t>
            </a:r>
            <a:r>
              <a:rPr lang="nl-BE" dirty="0" err="1"/>
              <a:t>uitgemodelleerd</a:t>
            </a:r>
            <a:r>
              <a:rPr lang="nl-B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0680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BE" dirty="0"/>
              <a:t>Dit zijn eveneens uit te modelleren subtypes van Ondergrondobservaties. Verschil met de andere Observaties is dat waar gewone Observaties louter ruwe data zijn, Interpretaties het resultaat zijn </a:t>
            </a:r>
            <a:r>
              <a:rPr lang="nl-BE" dirty="0" err="1"/>
              <a:t>vd</a:t>
            </a:r>
            <a:r>
              <a:rPr lang="nl-BE" dirty="0"/>
              <a:t> interpretatie van deze (en andere) data (</a:t>
            </a:r>
            <a:r>
              <a:rPr lang="nl-BE" dirty="0" err="1"/>
              <a:t>evt</a:t>
            </a:r>
            <a:r>
              <a:rPr lang="nl-BE" dirty="0"/>
              <a:t> zelfs theoretische kennis). Merk op dat het </a:t>
            </a:r>
            <a:r>
              <a:rPr lang="nl-BE" dirty="0" err="1"/>
              <a:t>geobserveerdObject</a:t>
            </a:r>
            <a:r>
              <a:rPr lang="nl-BE" dirty="0"/>
              <a:t> niet vastligt, dat moet uit de codelijst met het type Grondobservatie blijken (zie </a:t>
            </a:r>
            <a:r>
              <a:rPr lang="nl-BE" dirty="0" err="1"/>
              <a:t>constraint</a:t>
            </a:r>
            <a:r>
              <a:rPr lang="nl-BE" dirty="0"/>
              <a:t> van Ondergrondobservatie). Enkel het resultaattype ligt vast omdat het een speciaal </a:t>
            </a:r>
            <a:r>
              <a:rPr lang="nl-BE" dirty="0" err="1"/>
              <a:t>uitgemodelleerd</a:t>
            </a:r>
            <a:r>
              <a:rPr lang="nl-BE" dirty="0"/>
              <a:t> type betreft. OPMERKING: we hebben ook Bodemclassificatie opgevat als een Interpretatie. (Met als type Classificatie, omdat de bodemklasse voor het volledig bereik van de Bodemlocatie steeds dezelfde is).</a:t>
            </a:r>
          </a:p>
        </p:txBody>
      </p:sp>
    </p:spTree>
    <p:extLst>
      <p:ext uri="{BB962C8B-B14F-4D97-AF65-F5344CB8AC3E}">
        <p14:creationId xmlns:p14="http://schemas.microsoft.com/office/powerpoint/2010/main" val="27635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537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643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1177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2/11/2020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2/11/2020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05001"/>
            <a:ext cx="7416000" cy="124182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3662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1517400"/>
            <a:ext cx="3108049" cy="15552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38853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4400361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5" y="3143734"/>
            <a:ext cx="3408509" cy="158467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1732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3686547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359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431000"/>
            <a:ext cx="3391854" cy="2835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431000"/>
            <a:ext cx="3708000" cy="2835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7424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1000"/>
            <a:ext cx="3708000" cy="2835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431000"/>
            <a:ext cx="3672000" cy="2835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4369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6400"/>
            <a:ext cx="7416000" cy="2754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898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8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-58365"/>
            <a:ext cx="8833834" cy="1409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800101"/>
            <a:ext cx="8848800" cy="435075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18400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7" r:id="rId10"/>
    <p:sldLayoutId id="2147483725" r:id="rId11"/>
    <p:sldLayoutId id="2147483726" r:id="rId12"/>
    <p:sldLayoutId id="214748372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2/11/2020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2/11/2020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>
            <a:off x="1" y="0"/>
            <a:ext cx="288000" cy="5143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90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12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14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vanheymbeeck@vlaanderen.be" TargetMode="External"/><Relationship Id="rId2" Type="http://schemas.openxmlformats.org/officeDocument/2006/relationships/hyperlink" Target="mailto:Dimitri.schepers@vlaanderen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formatievlaanderen/OSLOthema-bodemEnOndergrond/issues" TargetMode="Externa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3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genenverkeer.data.vlaanderen.be/doc/implementatiemodel/grondwerken#Grond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hyperlink" Target="https://wegenenverkeer.data.vlaanderen.be/doc/implementatiemodel/grondwerken/#Piezometrische%20buis" TargetMode="External"/><Relationship Id="rId2" Type="http://schemas.openxmlformats.org/officeDocument/2006/relationships/hyperlink" Target="https://www.dov.vlaanderen.be/portaal/?module=ocdov-xdov-validate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imjv.milieuinfo.be/delen-van-het-imjv/grondwat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egenenverkeer.data.vlaanderen.be/doc/implementatiemodel/proeven-metingen/#Proef%20sondering" TargetMode="External"/><Relationship Id="rId4" Type="http://schemas.openxmlformats.org/officeDocument/2006/relationships/hyperlink" Target="https://services.ovam.be/webloket-bodem/bsd/publicViews/referenceLists.seam?conversationId=969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v.vlaanderen.be/data/boring/2006-148250.xml" TargetMode="External"/><Relationship Id="rId2" Type="http://schemas.openxmlformats.org/officeDocument/2006/relationships/hyperlink" Target="https://www.dov.vlaanderen.be/data/boring/2006-148250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dov.vlaanderen.be/data/boring/2006-148250.html" TargetMode="External"/><Relationship Id="rId4" Type="http://schemas.openxmlformats.org/officeDocument/2006/relationships/hyperlink" Target="https://www.dov.vlaanderen.be/data/boring/2006-148250.json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inspire.ec.europa.eu/laye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hyperlink" Target="https://inspire.ec.europa.eu/applicationschema/" TargetMode="External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>
            <a:extLst>
              <a:ext uri="{FF2B5EF4-FFF2-40B4-BE49-F238E27FC236}">
                <a16:creationId xmlns:a16="http://schemas.microsoft.com/office/drawing/2014/main" id="{DAFCBDE5-F36B-416E-A3B9-89F41EB374DC}"/>
              </a:ext>
            </a:extLst>
          </p:cNvPr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3" name="Trapezium 2">
              <a:extLst>
                <a:ext uri="{FF2B5EF4-FFF2-40B4-BE49-F238E27FC236}">
                  <a16:creationId xmlns:a16="http://schemas.microsoft.com/office/drawing/2014/main" id="{D1277B43-CA39-4527-9CA5-D07DF66DC34F}"/>
                </a:ext>
              </a:extLst>
            </p:cNvPr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532F4FD8-A938-4C45-9700-41756BC868EE}"/>
                </a:ext>
              </a:extLst>
            </p:cNvPr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76052423-F62C-4BD5-9332-6332119355AF}"/>
              </a:ext>
            </a:extLst>
          </p:cNvPr>
          <p:cNvSpPr txBox="1">
            <a:spLocks/>
          </p:cNvSpPr>
          <p:nvPr/>
        </p:nvSpPr>
        <p:spPr>
          <a:xfrm>
            <a:off x="511351" y="1310795"/>
            <a:ext cx="5612553" cy="139014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1219170" rtl="0" eaLnBrk="1" latinLnBrk="0" hangingPunct="1">
              <a:lnSpc>
                <a:spcPts val="5067"/>
              </a:lnSpc>
              <a:spcBef>
                <a:spcPts val="0"/>
              </a:spcBef>
              <a:buNone/>
              <a:defRPr sz="4933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nl-BE" sz="3200" dirty="0"/>
              <a:t>OSLO Bodem en Ondergrond:</a:t>
            </a:r>
          </a:p>
          <a:p>
            <a:r>
              <a:rPr lang="nl-BE" sz="3200" dirty="0"/>
              <a:t>Thematische Werkgroep 3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7899541-5D1D-42CB-A929-8D999C3CE338}"/>
              </a:ext>
            </a:extLst>
          </p:cNvPr>
          <p:cNvGrpSpPr/>
          <p:nvPr/>
        </p:nvGrpSpPr>
        <p:grpSpPr>
          <a:xfrm>
            <a:off x="6807496" y="3187136"/>
            <a:ext cx="1680362" cy="1469574"/>
            <a:chOff x="6341824" y="2963639"/>
            <a:chExt cx="2240482" cy="195943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A14383B-E361-48F5-8822-78773278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24" y="2963639"/>
              <a:ext cx="1507604" cy="1066142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A1CCA69-E2B2-4CE4-B8FE-9055E6F6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206" y="4286250"/>
              <a:ext cx="458762" cy="636821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2781A347-3206-4443-AA9A-82C6A8B6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520" y="3817208"/>
              <a:ext cx="564908" cy="528678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38556CA-CD27-45CC-827B-6209CE01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628" y="3496709"/>
              <a:ext cx="528678" cy="528678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4DEA346-D5A6-43E7-A0B4-FEFCF4D71B40}"/>
              </a:ext>
            </a:extLst>
          </p:cNvPr>
          <p:cNvSpPr txBox="1"/>
          <p:nvPr/>
        </p:nvSpPr>
        <p:spPr>
          <a:xfrm>
            <a:off x="504265" y="4656710"/>
            <a:ext cx="469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/>
              <a:t>Initiatief van Databank Ondergrond Vlaanderen, OVAM en het </a:t>
            </a:r>
            <a:r>
              <a:rPr lang="nl-BE" sz="900"/>
              <a:t>Omgevingsinformatie Samenwerkingsverband </a:t>
            </a:r>
            <a:r>
              <a:rPr lang="nl-BE" sz="900" dirty="0"/>
              <a:t>in samenwerking </a:t>
            </a:r>
            <a:r>
              <a:rPr lang="nl-BE" sz="900"/>
              <a:t>met Informatie Vlaanderen.</a:t>
            </a:r>
            <a:endParaRPr lang="nl-BE" sz="900" dirty="0"/>
          </a:p>
        </p:txBody>
      </p:sp>
      <p:sp>
        <p:nvSpPr>
          <p:cNvPr id="15" name="Ondertitel 3">
            <a:extLst>
              <a:ext uri="{FF2B5EF4-FFF2-40B4-BE49-F238E27FC236}">
                <a16:creationId xmlns:a16="http://schemas.microsoft.com/office/drawing/2014/main" id="{E74302DA-CF6E-43EA-A010-8E0C4438F1DA}"/>
              </a:ext>
            </a:extLst>
          </p:cNvPr>
          <p:cNvSpPr txBox="1">
            <a:spLocks/>
          </p:cNvSpPr>
          <p:nvPr/>
        </p:nvSpPr>
        <p:spPr>
          <a:xfrm>
            <a:off x="492411" y="3109297"/>
            <a:ext cx="7070100" cy="79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550" dirty="0">
                <a:latin typeface="FlandersArtSans-Regular" panose="00000500000000000000" pitchFamily="2" charset="0"/>
              </a:rPr>
              <a:t>Welkom! We starten om 13u30.</a:t>
            </a:r>
            <a:br>
              <a:rPr lang="nl-NL" sz="1550" dirty="0">
                <a:latin typeface="FlandersArtSans-Regular" panose="00000500000000000000" pitchFamily="2" charset="0"/>
              </a:rPr>
            </a:br>
            <a:endParaRPr lang="nl-NL" sz="1550" dirty="0">
              <a:latin typeface="FlandersArtSans-Regular" panose="00000500000000000000" pitchFamily="2" charset="0"/>
            </a:endParaRPr>
          </a:p>
          <a:p>
            <a:r>
              <a:rPr lang="nl-NL" dirty="0">
                <a:latin typeface="FlandersArtSans-Regular" panose="00000500000000000000" pitchFamily="2" charset="0"/>
              </a:rPr>
              <a:t>Dinsdag 27 oktober 2020</a:t>
            </a:r>
            <a:endParaRPr lang="nl-NL" sz="1200" dirty="0">
              <a:latin typeface="FlandersArtSans-Regular" panose="00000500000000000000" pitchFamily="2" charset="0"/>
            </a:endParaRP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50A19739-60B0-4C20-9E94-C9C5AF745C87}"/>
              </a:ext>
            </a:extLst>
          </p:cNvPr>
          <p:cNvSpPr txBox="1">
            <a:spLocks/>
          </p:cNvSpPr>
          <p:nvPr/>
        </p:nvSpPr>
        <p:spPr>
          <a:xfrm>
            <a:off x="499135" y="3848580"/>
            <a:ext cx="4773300" cy="26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>
                <a:latin typeface="FlandersArtSans-Regular" panose="00000500000000000000" pitchFamily="2" charset="0"/>
              </a:rPr>
              <a:t>Virtuele </a:t>
            </a:r>
            <a:r>
              <a:rPr lang="nl-NL" dirty="0">
                <a:latin typeface="FlandersArtSans-Regular" panose="00000500000000000000" pitchFamily="2" charset="0"/>
              </a:rPr>
              <a:t>werkgroep – Microsoft Teams</a:t>
            </a:r>
          </a:p>
        </p:txBody>
      </p:sp>
      <p:pic>
        <p:nvPicPr>
          <p:cNvPr id="14" name="Google Shape;16;p65">
            <a:extLst>
              <a:ext uri="{FF2B5EF4-FFF2-40B4-BE49-F238E27FC236}">
                <a16:creationId xmlns:a16="http://schemas.microsoft.com/office/drawing/2014/main" id="{C9DE3CB9-9ED5-44E2-830E-0052B6AC1D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16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OSLO</a:t>
            </a:r>
            <a:endParaRPr lang="nl-NL"/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Dimitri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Schepers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Informatie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8CBFC3C-5E0D-4F7E-873D-C0FB6D65482F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4387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5;p4">
            <a:extLst>
              <a:ext uri="{FF2B5EF4-FFF2-40B4-BE49-F238E27FC236}">
                <a16:creationId xmlns:a16="http://schemas.microsoft.com/office/drawing/2014/main" id="{82DD1AA4-7B61-4F8B-A039-1486CC251BA7}"/>
              </a:ext>
            </a:extLst>
          </p:cNvPr>
          <p:cNvGrpSpPr/>
          <p:nvPr/>
        </p:nvGrpSpPr>
        <p:grpSpPr>
          <a:xfrm>
            <a:off x="642149" y="1369556"/>
            <a:ext cx="478303" cy="478303"/>
            <a:chOff x="4640263" y="1219200"/>
            <a:chExt cx="123825" cy="123825"/>
          </a:xfrm>
          <a:solidFill>
            <a:schemeClr val="tx1"/>
          </a:solidFill>
        </p:grpSpPr>
        <p:sp>
          <p:nvSpPr>
            <p:cNvPr id="5" name="Google Shape;176;p4">
              <a:extLst>
                <a:ext uri="{FF2B5EF4-FFF2-40B4-BE49-F238E27FC236}">
                  <a16:creationId xmlns:a16="http://schemas.microsoft.com/office/drawing/2014/main" id="{ABCB4678-73BC-4B35-B4DA-2B3E895AAB16}"/>
                </a:ext>
              </a:extLst>
            </p:cNvPr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77;p4">
              <a:extLst>
                <a:ext uri="{FF2B5EF4-FFF2-40B4-BE49-F238E27FC236}">
                  <a16:creationId xmlns:a16="http://schemas.microsoft.com/office/drawing/2014/main" id="{CFA338A5-D272-4ED9-9C44-2B2CFDD1AA85}"/>
                </a:ext>
              </a:extLst>
            </p:cNvPr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8;p4">
              <a:extLst>
                <a:ext uri="{FF2B5EF4-FFF2-40B4-BE49-F238E27FC236}">
                  <a16:creationId xmlns:a16="http://schemas.microsoft.com/office/drawing/2014/main" id="{393CD820-7908-4EEE-9293-73F964D68C8C}"/>
                </a:ext>
              </a:extLst>
            </p:cNvPr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79;p4">
              <a:extLst>
                <a:ext uri="{FF2B5EF4-FFF2-40B4-BE49-F238E27FC236}">
                  <a16:creationId xmlns:a16="http://schemas.microsoft.com/office/drawing/2014/main" id="{1404970E-14D6-490B-8945-D868E0E2CA31}"/>
                </a:ext>
              </a:extLst>
            </p:cNvPr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0;p4">
              <a:extLst>
                <a:ext uri="{FF2B5EF4-FFF2-40B4-BE49-F238E27FC236}">
                  <a16:creationId xmlns:a16="http://schemas.microsoft.com/office/drawing/2014/main" id="{57F498F5-6DCD-4983-B1DD-E21D7F6F7DC9}"/>
                </a:ext>
              </a:extLst>
            </p:cNvPr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73;p7">
            <a:extLst>
              <a:ext uri="{FF2B5EF4-FFF2-40B4-BE49-F238E27FC236}">
                <a16:creationId xmlns:a16="http://schemas.microsoft.com/office/drawing/2014/main" id="{F6358878-0DF8-48EC-98F1-930DA350A586}"/>
              </a:ext>
            </a:extLst>
          </p:cNvPr>
          <p:cNvGrpSpPr/>
          <p:nvPr/>
        </p:nvGrpSpPr>
        <p:grpSpPr>
          <a:xfrm>
            <a:off x="630320" y="1990372"/>
            <a:ext cx="470606" cy="478323"/>
            <a:chOff x="6215424" y="4028218"/>
            <a:chExt cx="202814" cy="206140"/>
          </a:xfrm>
          <a:solidFill>
            <a:schemeClr val="tx1"/>
          </a:solidFill>
        </p:grpSpPr>
        <p:sp>
          <p:nvSpPr>
            <p:cNvPr id="11" name="Google Shape;774;p7">
              <a:extLst>
                <a:ext uri="{FF2B5EF4-FFF2-40B4-BE49-F238E27FC236}">
                  <a16:creationId xmlns:a16="http://schemas.microsoft.com/office/drawing/2014/main" id="{C5D49050-3035-46FC-8BF6-14FFD81F26B5}"/>
                </a:ext>
              </a:extLst>
            </p:cNvPr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75;p7">
              <a:extLst>
                <a:ext uri="{FF2B5EF4-FFF2-40B4-BE49-F238E27FC236}">
                  <a16:creationId xmlns:a16="http://schemas.microsoft.com/office/drawing/2014/main" id="{EC9BB6B8-73F3-4D13-8021-DA9AD9058AB6}"/>
                </a:ext>
              </a:extLst>
            </p:cNvPr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76;p7">
              <a:extLst>
                <a:ext uri="{FF2B5EF4-FFF2-40B4-BE49-F238E27FC236}">
                  <a16:creationId xmlns:a16="http://schemas.microsoft.com/office/drawing/2014/main" id="{949F4000-8E25-4AA7-A319-4120A5A7AC4D}"/>
                </a:ext>
              </a:extLst>
            </p:cNvPr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77;p7">
              <a:extLst>
                <a:ext uri="{FF2B5EF4-FFF2-40B4-BE49-F238E27FC236}">
                  <a16:creationId xmlns:a16="http://schemas.microsoft.com/office/drawing/2014/main" id="{BA153224-7674-4831-911D-8314D9E5AB62}"/>
                </a:ext>
              </a:extLst>
            </p:cNvPr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78;p7">
              <a:extLst>
                <a:ext uri="{FF2B5EF4-FFF2-40B4-BE49-F238E27FC236}">
                  <a16:creationId xmlns:a16="http://schemas.microsoft.com/office/drawing/2014/main" id="{3ED781C2-A270-4953-849F-755A3E6C20F1}"/>
                </a:ext>
              </a:extLst>
            </p:cNvPr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375;p5">
            <a:extLst>
              <a:ext uri="{FF2B5EF4-FFF2-40B4-BE49-F238E27FC236}">
                <a16:creationId xmlns:a16="http://schemas.microsoft.com/office/drawing/2014/main" id="{3DDBB73E-C526-4712-923D-A5AE4BFC8098}"/>
              </a:ext>
            </a:extLst>
          </p:cNvPr>
          <p:cNvGrpSpPr/>
          <p:nvPr/>
        </p:nvGrpSpPr>
        <p:grpSpPr>
          <a:xfrm>
            <a:off x="646495" y="3841303"/>
            <a:ext cx="479113" cy="478543"/>
            <a:chOff x="4148138" y="53975"/>
            <a:chExt cx="1335087" cy="1333500"/>
          </a:xfrm>
          <a:solidFill>
            <a:schemeClr val="tx1"/>
          </a:solidFill>
        </p:grpSpPr>
        <p:sp>
          <p:nvSpPr>
            <p:cNvPr id="17" name="Google Shape;376;p5">
              <a:extLst>
                <a:ext uri="{FF2B5EF4-FFF2-40B4-BE49-F238E27FC236}">
                  <a16:creationId xmlns:a16="http://schemas.microsoft.com/office/drawing/2014/main" id="{5DAC262D-04BF-489D-8CB4-3F3F92F988C6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77;p5">
              <a:extLst>
                <a:ext uri="{FF2B5EF4-FFF2-40B4-BE49-F238E27FC236}">
                  <a16:creationId xmlns:a16="http://schemas.microsoft.com/office/drawing/2014/main" id="{38994763-A805-4126-A7CD-52ECCA0D420C}"/>
                </a:ext>
              </a:extLst>
            </p:cNvPr>
            <p:cNvSpPr/>
            <p:nvPr/>
          </p:nvSpPr>
          <p:spPr>
            <a:xfrm>
              <a:off x="4148138" y="53975"/>
              <a:ext cx="1335087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290;p9">
            <a:extLst>
              <a:ext uri="{FF2B5EF4-FFF2-40B4-BE49-F238E27FC236}">
                <a16:creationId xmlns:a16="http://schemas.microsoft.com/office/drawing/2014/main" id="{0861F39C-D008-4B81-91E8-6D94DCB9BF09}"/>
              </a:ext>
            </a:extLst>
          </p:cNvPr>
          <p:cNvGrpSpPr/>
          <p:nvPr/>
        </p:nvGrpSpPr>
        <p:grpSpPr>
          <a:xfrm>
            <a:off x="636245" y="3223173"/>
            <a:ext cx="471654" cy="471654"/>
            <a:chOff x="4287838" y="1854201"/>
            <a:chExt cx="149225" cy="149225"/>
          </a:xfrm>
          <a:solidFill>
            <a:schemeClr val="tx1"/>
          </a:solidFill>
        </p:grpSpPr>
        <p:sp>
          <p:nvSpPr>
            <p:cNvPr id="20" name="Google Shape;1291;p9">
              <a:extLst>
                <a:ext uri="{FF2B5EF4-FFF2-40B4-BE49-F238E27FC236}">
                  <a16:creationId xmlns:a16="http://schemas.microsoft.com/office/drawing/2014/main" id="{2F1B47E3-099D-4611-9FE0-8E7D6FFBF456}"/>
                </a:ext>
              </a:extLst>
            </p:cNvPr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1292;p9">
              <a:extLst>
                <a:ext uri="{FF2B5EF4-FFF2-40B4-BE49-F238E27FC236}">
                  <a16:creationId xmlns:a16="http://schemas.microsoft.com/office/drawing/2014/main" id="{9D80B98A-8135-4F08-A834-62FB02FE311D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cxnSp>
          <p:nvCxnSpPr>
            <p:cNvPr id="22" name="Google Shape;1293;p9">
              <a:extLst>
                <a:ext uri="{FF2B5EF4-FFF2-40B4-BE49-F238E27FC236}">
                  <a16:creationId xmlns:a16="http://schemas.microsoft.com/office/drawing/2014/main" id="{34F855A4-DA0D-4872-82C5-B21ABF3DF73A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23" name="Google Shape;1294;p9">
              <a:extLst>
                <a:ext uri="{FF2B5EF4-FFF2-40B4-BE49-F238E27FC236}">
                  <a16:creationId xmlns:a16="http://schemas.microsoft.com/office/drawing/2014/main" id="{1C677661-7EB6-40A5-A860-563ECFAA921A}"/>
                </a:ext>
              </a:extLst>
            </p:cNvPr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9;p3">
            <a:extLst>
              <a:ext uri="{FF2B5EF4-FFF2-40B4-BE49-F238E27FC236}">
                <a16:creationId xmlns:a16="http://schemas.microsoft.com/office/drawing/2014/main" id="{F9075DE3-64AA-4C15-BE13-0E3096969496}"/>
              </a:ext>
            </a:extLst>
          </p:cNvPr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9383F-7FEE-462B-9AE9-BC582B77C86C}"/>
              </a:ext>
            </a:extLst>
          </p:cNvPr>
          <p:cNvSpPr txBox="1"/>
          <p:nvPr/>
        </p:nvSpPr>
        <p:spPr>
          <a:xfrm>
            <a:off x="1267623" y="1454818"/>
            <a:ext cx="5626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Verwerken van alle input uit </a:t>
            </a:r>
            <a:r>
              <a:rPr lang="nl-BE" sz="1600">
                <a:latin typeface="FlandersArtSans-Regular" panose="020B0604020202020204" charset="0"/>
              </a:rPr>
              <a:t>de derde </a:t>
            </a:r>
            <a:r>
              <a:rPr lang="nl-BE" sz="1600" dirty="0">
                <a:latin typeface="FlandersArtSans-Regular" panose="020B0604020202020204" charset="0"/>
              </a:rPr>
              <a:t>thematische werkgroep.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F7AC-B6FC-4754-8BAA-C91CE6D1FEC5}"/>
              </a:ext>
            </a:extLst>
          </p:cNvPr>
          <p:cNvSpPr txBox="1"/>
          <p:nvPr/>
        </p:nvSpPr>
        <p:spPr>
          <a:xfrm>
            <a:off x="1267622" y="2038835"/>
            <a:ext cx="6768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Rondsturen van een verslag van deze werkgroep. Feedback is zeker welkom!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98381-F1FD-4B77-BC41-34FABD4AE70A}"/>
              </a:ext>
            </a:extLst>
          </p:cNvPr>
          <p:cNvSpPr txBox="1"/>
          <p:nvPr/>
        </p:nvSpPr>
        <p:spPr>
          <a:xfrm>
            <a:off x="1267621" y="2664279"/>
            <a:ext cx="6795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Verder onderzoeken waar we kunnen aligneren met bestaande standaarden.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BCDD91-1AB3-4208-918C-DC478057FD8A}"/>
              </a:ext>
            </a:extLst>
          </p:cNvPr>
          <p:cNvSpPr txBox="1"/>
          <p:nvPr/>
        </p:nvSpPr>
        <p:spPr>
          <a:xfrm>
            <a:off x="1267620" y="3289723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Feedback capteren via GitHub!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4EFBC-5B19-4FF6-834B-638A714AAF74}"/>
              </a:ext>
            </a:extLst>
          </p:cNvPr>
          <p:cNvSpPr txBox="1"/>
          <p:nvPr/>
        </p:nvSpPr>
        <p:spPr>
          <a:xfrm>
            <a:off x="1267619" y="3915167"/>
            <a:ext cx="6205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Applicatieprofiel verder uitwerken a.d.h.v. deze gecapteerde feedback!</a:t>
            </a:r>
          </a:p>
        </p:txBody>
      </p:sp>
      <p:sp>
        <p:nvSpPr>
          <p:cNvPr id="32" name="Google Shape;242;g71eeb774cb_0_278">
            <a:extLst>
              <a:ext uri="{FF2B5EF4-FFF2-40B4-BE49-F238E27FC236}">
                <a16:creationId xmlns:a16="http://schemas.microsoft.com/office/drawing/2014/main" id="{EFAD90D2-D75F-42E7-AE74-A3F3E9D4458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Volgende stappen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3F511-3C19-46C5-9830-DD0AD82472D0}"/>
              </a:ext>
            </a:extLst>
          </p:cNvPr>
          <p:cNvSpPr/>
          <p:nvPr/>
        </p:nvSpPr>
        <p:spPr>
          <a:xfrm>
            <a:off x="565138" y="4351865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507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63">
            <a:extLst>
              <a:ext uri="{FF2B5EF4-FFF2-40B4-BE49-F238E27FC236}">
                <a16:creationId xmlns:a16="http://schemas.microsoft.com/office/drawing/2014/main" id="{BB89DDDD-A754-48B6-9247-E79E86F34C3F}"/>
              </a:ext>
            </a:extLst>
          </p:cNvPr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80;p3">
            <a:extLst>
              <a:ext uri="{FF2B5EF4-FFF2-40B4-BE49-F238E27FC236}">
                <a16:creationId xmlns:a16="http://schemas.microsoft.com/office/drawing/2014/main" id="{DAC21DEA-7238-40C4-991D-41CDFB049110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D418E-2E9D-41B3-9CD9-DA795D084D24}"/>
              </a:ext>
            </a:extLst>
          </p:cNvPr>
          <p:cNvSpPr txBox="1"/>
          <p:nvPr/>
        </p:nvSpPr>
        <p:spPr>
          <a:xfrm>
            <a:off x="834191" y="2439483"/>
            <a:ext cx="3560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tx1"/>
                </a:solidFill>
                <a:latin typeface="FlandersArtSans-Regular" panose="020B0604020202020204" charset="0"/>
              </a:rPr>
              <a:t>Feedback kan gegeven worden via mail naar onderstaande contacten: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2"/>
              </a:rPr>
              <a:t>Dimitri.schepers@vlaanderen.be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3"/>
              </a:rPr>
              <a:t>Anthony.vanheymbeeck@vlaanderen.be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600" dirty="0">
              <a:solidFill>
                <a:schemeClr val="tx1"/>
              </a:solidFill>
              <a:latin typeface="FlandersArtSans-Regular" panose="020B0604020202020204" charset="0"/>
            </a:endParaRPr>
          </a:p>
        </p:txBody>
      </p:sp>
      <p:sp>
        <p:nvSpPr>
          <p:cNvPr id="17" name="Google Shape;608;p63">
            <a:extLst>
              <a:ext uri="{FF2B5EF4-FFF2-40B4-BE49-F238E27FC236}">
                <a16:creationId xmlns:a16="http://schemas.microsoft.com/office/drawing/2014/main" id="{2D837BB0-C6B3-4822-991B-C74960BB11FF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364DB-4E08-412C-BCE4-C392E710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52" y="1522121"/>
            <a:ext cx="1577413" cy="548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CB8DD8-7091-4844-AC63-108DD8DA2D44}"/>
              </a:ext>
            </a:extLst>
          </p:cNvPr>
          <p:cNvSpPr txBox="1"/>
          <p:nvPr/>
        </p:nvSpPr>
        <p:spPr>
          <a:xfrm>
            <a:off x="5114189" y="2439483"/>
            <a:ext cx="3355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  <a:latin typeface="FlandersArtSans-Regular" panose="020B0604020202020204" charset="0"/>
              </a:rPr>
              <a:t>Feedback kan gegeven worden via GitHub op onderstaande link:</a:t>
            </a:r>
          </a:p>
          <a:p>
            <a:r>
              <a:rPr lang="en-GB" sz="1600" dirty="0">
                <a:hlinkClick r:id="rId5"/>
              </a:rPr>
              <a:t>https://github.com/Informatievlaanderen/OSLOthema-bodemEnOndergrond/issues</a:t>
            </a:r>
            <a:endParaRPr lang="nl-BE" sz="1600" dirty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13" name="Google Shape;242;g71eeb774cb_0_278">
            <a:extLst>
              <a:ext uri="{FF2B5EF4-FFF2-40B4-BE49-F238E27FC236}">
                <a16:creationId xmlns:a16="http://schemas.microsoft.com/office/drawing/2014/main" id="{601485B7-26EA-4449-9499-9F52B6421BB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80EA1-69DB-46E1-809C-753B76A602FE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37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920816"/>
              </p:ext>
            </p:extLst>
          </p:nvPr>
        </p:nvGraphicFramePr>
        <p:xfrm>
          <a:off x="621195" y="1634655"/>
          <a:ext cx="7822276" cy="24183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>
                          <a:latin typeface="FlandersArtSans-Bold"/>
                        </a:rPr>
                        <a:t>TW 4</a:t>
                      </a:r>
                      <a:endParaRPr lang="nl-NL" b="1" dirty="0">
                        <a:latin typeface="FlandersArtSans-Bold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dirty="0">
                          <a:latin typeface="FlandersArtSans-Regular"/>
                        </a:rPr>
                        <a:t>ISO: Observations and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latin typeface="FlandersArtSans-Regular"/>
                        </a:rPr>
                        <a:t>AP Grondwater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 &amp; consolidatie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>
                          <a:latin typeface="FlandersArtSans-Regular"/>
                        </a:rPr>
                        <a:t>AP Boring </a:t>
                      </a:r>
                      <a:r>
                        <a:rPr lang="nl-NL" dirty="0">
                          <a:latin typeface="FlandersArtSans-Regular"/>
                        </a:rPr>
                        <a:t>(geologie)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latin typeface="FlandersArtSans-Regular"/>
                        </a:rPr>
                        <a:t>AP Sondering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94281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NL" dirty="0">
                          <a:latin typeface="FlandersArtSans-Regular"/>
                        </a:rPr>
                        <a:t>AP Bodem</a:t>
                      </a:r>
                    </a:p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latin typeface="FlandersArtSans-Regular"/>
                        </a:rPr>
                        <a:t>Consolidatie aanpak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B5AC90B-1592-49FE-BFAB-4972E0443C44}"/>
              </a:ext>
            </a:extLst>
          </p:cNvPr>
          <p:cNvSpPr/>
          <p:nvPr/>
        </p:nvSpPr>
        <p:spPr>
          <a:xfrm>
            <a:off x="6368796" y="1239208"/>
            <a:ext cx="233172" cy="332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94E5-AAA1-4151-9DC9-761C15E98546}"/>
              </a:ext>
            </a:extLst>
          </p:cNvPr>
          <p:cNvSpPr txBox="1"/>
          <p:nvPr/>
        </p:nvSpPr>
        <p:spPr>
          <a:xfrm>
            <a:off x="5559552" y="894417"/>
            <a:ext cx="1851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AP’s rondsturen.</a:t>
            </a:r>
          </a:p>
        </p:txBody>
      </p:sp>
    </p:spTree>
    <p:extLst>
      <p:ext uri="{BB962C8B-B14F-4D97-AF65-F5344CB8AC3E}">
        <p14:creationId xmlns:p14="http://schemas.microsoft.com/office/powerpoint/2010/main" val="2313388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34FAE-1625-4F47-BC68-3DD4B915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99200"/>
            <a:ext cx="7416000" cy="275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FlandersArtSans-Regular" panose="00000500000000000000" pitchFamily="2" charset="0"/>
              </a:rPr>
              <a:t>Specificaties (AP’s) die wij zullen rondsturen, nakijken</a:t>
            </a:r>
            <a:r>
              <a:rPr lang="en-US" sz="1800" dirty="0">
                <a:latin typeface="FlandersArtSans-Regular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landersArtSans-Regular" panose="00000500000000000000" pitchFamily="2" charset="0"/>
              </a:rPr>
              <a:t>Feedback </a:t>
            </a:r>
            <a:r>
              <a:rPr lang="en-US" sz="1800" dirty="0" err="1">
                <a:latin typeface="FlandersArtSans-Regular" panose="00000500000000000000" pitchFamily="2" charset="0"/>
              </a:rPr>
              <a:t>geven</a:t>
            </a:r>
            <a:r>
              <a:rPr lang="en-US" sz="1800" dirty="0">
                <a:latin typeface="FlandersArtSans-Regular" panose="00000500000000000000" pitchFamily="2" charset="0"/>
              </a:rPr>
              <a:t> via </a:t>
            </a:r>
            <a:r>
              <a:rPr lang="en-US" sz="1800" dirty="0" err="1">
                <a:latin typeface="FlandersArtSans-Regular" panose="00000500000000000000" pitchFamily="2" charset="0"/>
              </a:rPr>
              <a:t>Github</a:t>
            </a:r>
            <a:r>
              <a:rPr lang="en-US" sz="1800" dirty="0">
                <a:latin typeface="FlandersArtSans-Regular" panose="00000500000000000000" pitchFamily="2" charset="0"/>
              </a:rPr>
              <a:t> of 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Vragen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stellen</a:t>
            </a:r>
            <a:r>
              <a:rPr lang="en-US" sz="1800" dirty="0">
                <a:latin typeface="FlandersArtSans-Regular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FlandersArtSans-Regular" panose="00000500000000000000" pitchFamily="2" charset="0"/>
              </a:rPr>
              <a:t>Reageren</a:t>
            </a:r>
            <a:r>
              <a:rPr lang="en-US" sz="1800" dirty="0">
                <a:latin typeface="FlandersArtSans-Regular" panose="00000500000000000000" pitchFamily="2" charset="0"/>
              </a:rPr>
              <a:t> op </a:t>
            </a:r>
            <a:r>
              <a:rPr lang="en-US" sz="1800" dirty="0" err="1">
                <a:latin typeface="FlandersArtSans-Regular" panose="00000500000000000000" pitchFamily="2" charset="0"/>
              </a:rPr>
              <a:t>openstaande</a:t>
            </a:r>
            <a:r>
              <a:rPr lang="en-US" sz="1800" dirty="0">
                <a:latin typeface="FlandersArtSans-Regular" panose="00000500000000000000" pitchFamily="2" charset="0"/>
              </a:rPr>
              <a:t>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err="1">
                <a:latin typeface="FlandersArtSans-Regular" panose="00000500000000000000" pitchFamily="2" charset="0"/>
              </a:rPr>
              <a:t>Zie</a:t>
            </a:r>
            <a:r>
              <a:rPr lang="en-US" sz="1800">
                <a:latin typeface="FlandersArtSans-Regular" panose="00000500000000000000" pitchFamily="2" charset="0"/>
              </a:rPr>
              <a:t> GitHub.</a:t>
            </a:r>
            <a:endParaRPr lang="en-US" sz="1800" dirty="0">
              <a:latin typeface="FlandersArtSans-Regular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landersArtSans-Regular" panose="00000500000000000000" pitchFamily="2" charset="0"/>
              </a:rPr>
              <a:t>We </a:t>
            </a:r>
            <a:r>
              <a:rPr lang="en-US" sz="1800" dirty="0" err="1">
                <a:latin typeface="FlandersArtSans-Regular" panose="00000500000000000000" pitchFamily="2" charset="0"/>
              </a:rPr>
              <a:t>sturen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nog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dirty="0" err="1">
                <a:latin typeface="FlandersArtSans-Regular" panose="00000500000000000000" pitchFamily="2" charset="0"/>
              </a:rPr>
              <a:t>een</a:t>
            </a:r>
            <a:r>
              <a:rPr lang="en-US" sz="1800" dirty="0">
                <a:latin typeface="FlandersArtSans-Regular" panose="00000500000000000000" pitchFamily="2" charset="0"/>
              </a:rPr>
              <a:t> mail </a:t>
            </a:r>
            <a:r>
              <a:rPr lang="en-US" sz="1800" dirty="0" err="1">
                <a:latin typeface="FlandersArtSans-Regular" panose="00000500000000000000" pitchFamily="2" charset="0"/>
              </a:rPr>
              <a:t>rond</a:t>
            </a:r>
            <a:r>
              <a:rPr lang="en-US" sz="1800" dirty="0">
                <a:latin typeface="FlandersArtSans-Regular" panose="00000500000000000000" pitchFamily="2" charset="0"/>
              </a:rPr>
              <a:t> met </a:t>
            </a:r>
            <a:r>
              <a:rPr lang="en-US" sz="1800" dirty="0" err="1">
                <a:latin typeface="FlandersArtSans-Regular" panose="00000500000000000000" pitchFamily="2" charset="0"/>
              </a:rPr>
              <a:t>alle</a:t>
            </a:r>
            <a:r>
              <a:rPr lang="en-US" sz="1800" dirty="0">
                <a:latin typeface="FlandersArtSans-Regular" panose="00000500000000000000" pitchFamily="2" charset="0"/>
              </a:rPr>
              <a:t> </a:t>
            </a:r>
            <a:r>
              <a:rPr lang="en-US" sz="1800" err="1">
                <a:latin typeface="FlandersArtSans-Regular" panose="00000500000000000000" pitchFamily="2" charset="0"/>
              </a:rPr>
              <a:t>informatie</a:t>
            </a:r>
            <a:r>
              <a:rPr lang="en-US" sz="1800">
                <a:latin typeface="FlandersArtSans-Regular" panose="00000500000000000000" pitchFamily="2" charset="0"/>
              </a:rPr>
              <a:t>.</a:t>
            </a:r>
            <a:endParaRPr lang="en-US" sz="1800" dirty="0">
              <a:latin typeface="FlandersArtSans-Regular" panose="00000500000000000000" pitchFamily="2" charset="0"/>
            </a:endParaRPr>
          </a:p>
        </p:txBody>
      </p:sp>
      <p:sp>
        <p:nvSpPr>
          <p:cNvPr id="4" name="Google Shape;242;g71eeb774cb_0_278">
            <a:extLst>
              <a:ext uri="{FF2B5EF4-FFF2-40B4-BE49-F238E27FC236}">
                <a16:creationId xmlns:a16="http://schemas.microsoft.com/office/drawing/2014/main" id="{F55759CD-2EAB-4FF2-949C-6454B8E250F8}"/>
              </a:ext>
            </a:extLst>
          </p:cNvPr>
          <p:cNvSpPr txBox="1">
            <a:spLocks/>
          </p:cNvSpPr>
          <p:nvPr/>
        </p:nvSpPr>
        <p:spPr>
          <a:xfrm>
            <a:off x="628650" y="273845"/>
            <a:ext cx="8274459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Actiepunten voor de volgende werkgroep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79089F-E82E-4BB7-8424-5FC58BC9E9A0}"/>
              </a:ext>
            </a:extLst>
          </p:cNvPr>
          <p:cNvSpPr/>
          <p:nvPr/>
        </p:nvSpPr>
        <p:spPr>
          <a:xfrm>
            <a:off x="628650" y="4357116"/>
            <a:ext cx="1465326" cy="676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13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Bedankt!</a:t>
            </a:r>
            <a:endParaRPr lang="en-US" sz="48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17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0D18-86F8-4298-82C2-EC001A966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411" y="862836"/>
            <a:ext cx="7041177" cy="1647000"/>
          </a:xfrm>
        </p:spPr>
        <p:txBody>
          <a:bodyPr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pen </a:t>
            </a: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S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tandaarden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voor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L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inkende </a:t>
            </a:r>
            <a:r>
              <a:rPr lang="en-US" sz="5400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rganisaties</a:t>
            </a:r>
          </a:p>
        </p:txBody>
      </p:sp>
    </p:spTree>
    <p:extLst>
      <p:ext uri="{BB962C8B-B14F-4D97-AF65-F5344CB8AC3E}">
        <p14:creationId xmlns:p14="http://schemas.microsoft.com/office/powerpoint/2010/main" val="230417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E2CF95A-7527-46C8-A4E6-26E06F37D94A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533" y="897178"/>
            <a:ext cx="4135481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8" name="Shape 478"/>
          <p:cNvSpPr/>
          <p:nvPr/>
        </p:nvSpPr>
        <p:spPr>
          <a:xfrm>
            <a:off x="923483" y="384263"/>
            <a:ext cx="3078372" cy="4187083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Shape 479"/>
          <p:cNvGrpSpPr/>
          <p:nvPr/>
        </p:nvGrpSpPr>
        <p:grpSpPr>
          <a:xfrm>
            <a:off x="1109964" y="613865"/>
            <a:ext cx="2734593" cy="3782557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9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Recap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6767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229096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Business werkgroep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Use cases en informatie-elementen voor de data-leverancier en data-gebruiker besproken aan de hand van de verschillende thema’s.</a:t>
            </a:r>
            <a:endParaRPr lang="nl-NL" sz="1400">
              <a:solidFill>
                <a:srgbClr val="373636"/>
              </a:solidFill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229096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Business werkgroep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Use cases en informatie-elementen voor de data-leverancier en data-gebruiker besproken aan de hand van de verschillende thema’s.</a:t>
            </a:r>
            <a:endParaRPr lang="nl-NL" sz="1400">
              <a:solidFill>
                <a:srgbClr val="373636"/>
              </a:solidFill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Thematische werkgroep 1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Bestaande schema’s en hun pro’s en con’s besproken.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/>
              <a:t>Enkele generieke concepten en problematieken reeds (kort) behandeld.</a:t>
            </a:r>
            <a:endParaRPr lang="nl-NL" sz="1400" dirty="0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667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229096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Thematische werkgroep 2</a:t>
            </a:r>
          </a:p>
          <a:p>
            <a:pPr marL="902970" lvl="1" indent="-342900">
              <a:lnSpc>
                <a:spcPct val="150000"/>
              </a:lnSpc>
            </a:pPr>
            <a:r>
              <a:rPr lang="nl-NL" sz="1400" dirty="0"/>
              <a:t>Basis voor de modellen ISO:Observaties&amp;</a:t>
            </a:r>
            <a:r>
              <a:rPr lang="nl-NL" sz="1400"/>
              <a:t>Metingen voorgesteld.</a:t>
            </a:r>
            <a:endParaRPr lang="nl-NL" sz="1400" dirty="0"/>
          </a:p>
          <a:p>
            <a:pPr marL="902970" lvl="1" indent="-342900">
              <a:lnSpc>
                <a:spcPct val="150000"/>
              </a:lnSpc>
            </a:pPr>
            <a:r>
              <a:rPr lang="nl-NL" sz="1400" dirty="0"/>
              <a:t>Nieuwe modellen van Boring &amp; Bodem voorgesteld </a:t>
            </a:r>
            <a:r>
              <a:rPr lang="nl-NL" sz="1400"/>
              <a:t>en besproken.</a:t>
            </a:r>
            <a:endParaRPr lang="nl-NL" sz="1400" dirty="0"/>
          </a:p>
          <a:p>
            <a:pPr marL="902970" lvl="1" indent="-342900">
              <a:lnSpc>
                <a:spcPct val="150000"/>
              </a:lnSpc>
            </a:pPr>
            <a:endParaRPr lang="nl-NL" sz="1400" dirty="0"/>
          </a:p>
          <a:p>
            <a:pPr marL="902970" lvl="1" indent="-342900">
              <a:lnSpc>
                <a:spcPct val="150000"/>
              </a:lnSpc>
            </a:pPr>
            <a:endParaRPr lang="nl-NL" sz="1400" dirty="0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Recap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2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Doel van deze werkgroep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4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56181"/>
            <a:ext cx="8064000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Basisstructuur van de nieuwe modellen toelichten</a:t>
            </a:r>
          </a:p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Nieuwe versie van de modellen voorstellen en valideren</a:t>
            </a:r>
          </a:p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Openstaande vragen en discussiepunten behandelen</a:t>
            </a:r>
          </a:p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Eerste stappen consolidatie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Doel van deze werkgroep</a:t>
            </a:r>
          </a:p>
        </p:txBody>
      </p:sp>
    </p:spTree>
    <p:extLst>
      <p:ext uri="{BB962C8B-B14F-4D97-AF65-F5344CB8AC3E}">
        <p14:creationId xmlns:p14="http://schemas.microsoft.com/office/powerpoint/2010/main" val="84489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ISO Observations and Measurements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g71eeb774cb_0_278">
            <a:extLst>
              <a:ext uri="{FF2B5EF4-FFF2-40B4-BE49-F238E27FC236}">
                <a16:creationId xmlns:a16="http://schemas.microsoft.com/office/drawing/2014/main" id="{C312E5B0-C859-41AC-9261-911464F04F10}"/>
              </a:ext>
            </a:extLst>
          </p:cNvPr>
          <p:cNvSpPr txBox="1">
            <a:spLocks/>
          </p:cNvSpPr>
          <p:nvPr/>
        </p:nvSpPr>
        <p:spPr>
          <a:xfrm>
            <a:off x="628650" y="11977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Geluid van het publiek is standaard gedempt​.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Vragen, opmerkingen en voorstellen kunnen via de chatfunctie meegedeeld worden. </a:t>
            </a:r>
            <a:r>
              <a:rPr lang="nl-NL" sz="1800">
                <a:latin typeface="FlandersArtSans-Regula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nl-NL" sz="1800">
                <a:latin typeface="FlandersArtSans-Regular" panose="00000500000000000000" pitchFamily="2" charset="0"/>
              </a:rPr>
              <a:t>Interactie wordt aangemoedigd!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Gebruik het handje als je iets wilt zeggen.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Een ja/nee-vraag kan simpel en snel beantwoord worden via de chat: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akkoord = +1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niet akkoord = -1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onverschillig = 0</a:t>
            </a:r>
          </a:p>
          <a:p>
            <a:pPr lvl="1">
              <a:buFont typeface="Arial"/>
              <a:buChar char="○"/>
            </a:pPr>
            <a:endParaRPr lang="nl-NL" sz="1800"/>
          </a:p>
        </p:txBody>
      </p:sp>
      <p:sp>
        <p:nvSpPr>
          <p:cNvPr id="3" name="Google Shape;242;g71eeb774cb_0_278">
            <a:extLst>
              <a:ext uri="{FF2B5EF4-FFF2-40B4-BE49-F238E27FC236}">
                <a16:creationId xmlns:a16="http://schemas.microsoft.com/office/drawing/2014/main" id="{16B4A854-D3F1-4ECC-AD78-76418B2AEB2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Praktische afspraken</a:t>
            </a:r>
          </a:p>
        </p:txBody>
      </p:sp>
    </p:spTree>
    <p:extLst>
      <p:ext uri="{BB962C8B-B14F-4D97-AF65-F5344CB8AC3E}">
        <p14:creationId xmlns:p14="http://schemas.microsoft.com/office/powerpoint/2010/main" val="389003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76221"/>
            <a:ext cx="8064000" cy="2754000"/>
          </a:xfrm>
        </p:spPr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sz="2000" dirty="0">
                <a:solidFill>
                  <a:srgbClr val="373636"/>
                </a:solidFill>
                <a:latin typeface="FlandersArtSans-Regular"/>
              </a:rPr>
              <a:t>Rechtvaardiging van deze keuze</a:t>
            </a: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rgbClr val="373636"/>
                </a:solidFill>
                <a:latin typeface="FlandersArtSans-Regular"/>
              </a:rPr>
              <a:t>ISO-standaard</a:t>
            </a: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rgbClr val="373636"/>
                </a:solidFill>
                <a:latin typeface="FlandersArtSans-Regular"/>
              </a:rPr>
              <a:t>Basis voor INSPIRE</a:t>
            </a:r>
          </a:p>
          <a:p>
            <a:pPr marL="136017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nl-NL" sz="1800" dirty="0">
                <a:solidFill>
                  <a:srgbClr val="373636"/>
                </a:solidFill>
                <a:latin typeface="FlandersArtSans-Regular"/>
              </a:rPr>
              <a:t>Basis voor GeoSciML</a:t>
            </a:r>
            <a:br>
              <a:rPr lang="nl-NL" dirty="0">
                <a:latin typeface="FlandersArtSans-Regular"/>
              </a:rPr>
            </a:b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0" y="273845"/>
            <a:ext cx="8341613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Observations </a:t>
            </a:r>
            <a:r>
              <a:rPr lang="nl-BE" sz="3200" b="1" dirty="0">
                <a:latin typeface="FlandersArtSans-Bold" panose="00000800000000000000" pitchFamily="2" charset="0"/>
              </a:rPr>
              <a:t>&amp; Measurements </a:t>
            </a:r>
            <a:r>
              <a:rPr lang="nl-BE" sz="3200" b="1">
                <a:latin typeface="FlandersArtSans-Bold" panose="00000800000000000000" pitchFamily="2" charset="0"/>
              </a:rPr>
              <a:t>als overkoepelende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98185C-8F14-4120-9B48-31A93602A719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</a:t>
            </a:r>
            <a:r>
              <a:rPr lang="nl-BE" sz="3200" b="1" dirty="0">
                <a:latin typeface="FlandersArtSans-Bold" panose="00000800000000000000" pitchFamily="2" charset="0"/>
              </a:rPr>
              <a:t>O&amp;M </a:t>
            </a:r>
            <a:r>
              <a:rPr lang="nl-BE" sz="3200" b="1">
                <a:latin typeface="FlandersArtSans-Bold" panose="00000800000000000000" pitchFamily="2" charset="0"/>
              </a:rPr>
              <a:t>als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AD1F25-E2D9-4F87-9C10-A24666249C33}"/>
              </a:ext>
            </a:extLst>
          </p:cNvPr>
          <p:cNvGrpSpPr/>
          <p:nvPr/>
        </p:nvGrpSpPr>
        <p:grpSpPr>
          <a:xfrm>
            <a:off x="306324" y="1807138"/>
            <a:ext cx="8896614" cy="1891392"/>
            <a:chOff x="69078" y="1679122"/>
            <a:chExt cx="9005844" cy="1891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76C4A4-EE6F-4D7F-8D98-56FF77137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" t="2689" r="41319" b="72010"/>
            <a:stretch/>
          </p:blipFill>
          <p:spPr>
            <a:xfrm>
              <a:off x="69078" y="1679122"/>
              <a:ext cx="9005844" cy="175350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1A2376-F231-4420-A936-16BBBE15093A}"/>
                </a:ext>
              </a:extLst>
            </p:cNvPr>
            <p:cNvSpPr/>
            <p:nvPr/>
          </p:nvSpPr>
          <p:spPr>
            <a:xfrm>
              <a:off x="1669143" y="2989943"/>
              <a:ext cx="2467428" cy="580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993F5FA-A5E9-4E09-B558-17A742CCF7BE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30E02-B727-478B-8C50-CB73CFBF5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9" t="31941" r="43177" b="65037"/>
          <a:stretch/>
        </p:blipFill>
        <p:spPr>
          <a:xfrm>
            <a:off x="3084303" y="2229125"/>
            <a:ext cx="104193" cy="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5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ISO </a:t>
            </a:r>
            <a:r>
              <a:rPr lang="nl-BE" sz="3200" b="1" dirty="0">
                <a:latin typeface="FlandersArtSans-Bold" panose="00000800000000000000" pitchFamily="2" charset="0"/>
              </a:rPr>
              <a:t>O&amp;M </a:t>
            </a:r>
            <a:r>
              <a:rPr lang="nl-BE" sz="3200" b="1">
                <a:latin typeface="FlandersArtSans-Bold" panose="00000800000000000000" pitchFamily="2" charset="0"/>
              </a:rPr>
              <a:t>als basisstructuur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B5D6F5-E83E-4E6A-A45F-2EA1ACA2A14F}"/>
              </a:ext>
            </a:extLst>
          </p:cNvPr>
          <p:cNvGrpSpPr/>
          <p:nvPr/>
        </p:nvGrpSpPr>
        <p:grpSpPr>
          <a:xfrm>
            <a:off x="1180942" y="838109"/>
            <a:ext cx="7721442" cy="3828446"/>
            <a:chOff x="1180942" y="838109"/>
            <a:chExt cx="7721442" cy="38284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A3A678-6CBB-42F4-B8C5-6C58AD483FA8}"/>
                </a:ext>
              </a:extLst>
            </p:cNvPr>
            <p:cNvGrpSpPr/>
            <p:nvPr/>
          </p:nvGrpSpPr>
          <p:grpSpPr>
            <a:xfrm>
              <a:off x="3111183" y="838109"/>
              <a:ext cx="5791201" cy="3828446"/>
              <a:chOff x="1712686" y="932240"/>
              <a:chExt cx="5791201" cy="382844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5DEFBFA-A37A-4C30-B809-249B6FB8F257}"/>
                  </a:ext>
                </a:extLst>
              </p:cNvPr>
              <p:cNvGrpSpPr/>
              <p:nvPr/>
            </p:nvGrpSpPr>
            <p:grpSpPr>
              <a:xfrm>
                <a:off x="1712686" y="932240"/>
                <a:ext cx="5791201" cy="3603473"/>
                <a:chOff x="1712686" y="932240"/>
                <a:chExt cx="5791201" cy="360347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CEAD656-EC34-43CA-85F1-E48EE0B78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31" t="15245" r="70238" b="50655"/>
                <a:stretch/>
              </p:blipFill>
              <p:spPr>
                <a:xfrm>
                  <a:off x="1861341" y="932240"/>
                  <a:ext cx="5421317" cy="3603473"/>
                </a:xfrm>
                <a:prstGeom prst="rect">
                  <a:avLst/>
                </a:prstGeom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17E933C-065C-440A-9187-86356D67C4BC}"/>
                    </a:ext>
                  </a:extLst>
                </p:cNvPr>
                <p:cNvSpPr/>
                <p:nvPr/>
              </p:nvSpPr>
              <p:spPr>
                <a:xfrm>
                  <a:off x="1712686" y="932240"/>
                  <a:ext cx="2184400" cy="7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BAF6B28-AF1A-419B-A028-4C2D59808B00}"/>
                    </a:ext>
                  </a:extLst>
                </p:cNvPr>
                <p:cNvSpPr/>
                <p:nvPr/>
              </p:nvSpPr>
              <p:spPr>
                <a:xfrm>
                  <a:off x="5319487" y="972155"/>
                  <a:ext cx="2184400" cy="7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22FF409-5372-4C9A-A3F3-7A10DAB34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730" t="53662" r="70476" b="36572"/>
              <a:stretch/>
            </p:blipFill>
            <p:spPr>
              <a:xfrm>
                <a:off x="4724400" y="3764946"/>
                <a:ext cx="2462198" cy="99574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1861191-6D51-4BD4-84A3-3DE3452E6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" t="32264" r="91253" b="63810"/>
            <a:stretch/>
          </p:blipFill>
          <p:spPr>
            <a:xfrm>
              <a:off x="1180942" y="3838568"/>
              <a:ext cx="1930241" cy="603014"/>
            </a:xfrm>
            <a:prstGeom prst="rect">
              <a:avLst/>
            </a:prstGeom>
          </p:spPr>
        </p:pic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41CE286-C8CB-4A31-81F8-C58E95AE3F50}"/>
                </a:ext>
              </a:extLst>
            </p:cNvPr>
            <p:cNvCxnSpPr>
              <a:stCxn id="9" idx="0"/>
            </p:cNvCxnSpPr>
            <p:nvPr/>
          </p:nvCxnSpPr>
          <p:spPr>
            <a:xfrm rot="5400000" flipH="1" flipV="1">
              <a:off x="3087012" y="2488051"/>
              <a:ext cx="409568" cy="2291466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EC92BF5-22A5-43C4-BC1C-DB59D348F356}"/>
              </a:ext>
            </a:extLst>
          </p:cNvPr>
          <p:cNvSpPr/>
          <p:nvPr/>
        </p:nvSpPr>
        <p:spPr>
          <a:xfrm>
            <a:off x="545690" y="4441582"/>
            <a:ext cx="1524000" cy="603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91CB6F-7AAE-4A15-BFCE-F3290D91E04E}"/>
              </a:ext>
            </a:extLst>
          </p:cNvPr>
          <p:cNvSpPr/>
          <p:nvPr/>
        </p:nvSpPr>
        <p:spPr>
          <a:xfrm>
            <a:off x="462844" y="4063383"/>
            <a:ext cx="622037" cy="603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ISO: O&amp;M als basis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573C14-DDC4-41E8-9D70-137F87486141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463ACC-5E70-46B1-A5D4-E9F9C68ED216}"/>
              </a:ext>
            </a:extLst>
          </p:cNvPr>
          <p:cNvGrpSpPr/>
          <p:nvPr/>
        </p:nvGrpSpPr>
        <p:grpSpPr>
          <a:xfrm>
            <a:off x="3963429" y="52424"/>
            <a:ext cx="1763489" cy="1593617"/>
            <a:chOff x="4517569" y="134113"/>
            <a:chExt cx="1763489" cy="159361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6600C0-8EE8-4D50-8B10-13EBBB96D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43" t="13507" r="51365" b="71552"/>
            <a:stretch/>
          </p:blipFill>
          <p:spPr>
            <a:xfrm>
              <a:off x="4585948" y="167469"/>
              <a:ext cx="1633423" cy="156026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DA834C-9689-4A0D-899E-F8D0045CC218}"/>
                </a:ext>
              </a:extLst>
            </p:cNvPr>
            <p:cNvSpPr/>
            <p:nvPr/>
          </p:nvSpPr>
          <p:spPr>
            <a:xfrm>
              <a:off x="6201229" y="252074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2B49E-C269-4721-A828-CD68BCE8F9DE}"/>
                </a:ext>
              </a:extLst>
            </p:cNvPr>
            <p:cNvSpPr/>
            <p:nvPr/>
          </p:nvSpPr>
          <p:spPr>
            <a:xfrm>
              <a:off x="4517569" y="245517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FA1E4F-7F3A-41CD-A56E-5A989AD6E4B8}"/>
                </a:ext>
              </a:extLst>
            </p:cNvPr>
            <p:cNvSpPr/>
            <p:nvPr/>
          </p:nvSpPr>
          <p:spPr>
            <a:xfrm rot="5400000">
              <a:off x="5395686" y="-356707"/>
              <a:ext cx="79829" cy="1061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684935-3399-4DEF-A594-2CF105D08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77" t="29807" r="59564" b="64791"/>
          <a:stretch/>
        </p:blipFill>
        <p:spPr>
          <a:xfrm>
            <a:off x="1682873" y="2056164"/>
            <a:ext cx="1633424" cy="59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402F9-EF25-4793-A662-3B4A50759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60" t="43772" r="58887" b="50500"/>
          <a:stretch/>
        </p:blipFill>
        <p:spPr>
          <a:xfrm>
            <a:off x="1440426" y="2794941"/>
            <a:ext cx="1863057" cy="5921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722796-B4A4-434E-B5C4-0A35A24D4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8" t="57039" r="59215" b="37477"/>
          <a:stretch/>
        </p:blipFill>
        <p:spPr>
          <a:xfrm>
            <a:off x="1638620" y="3573221"/>
            <a:ext cx="1633424" cy="5763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8C2170-F877-4DBB-BEB0-CADD612D6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15" t="71004" r="42501" b="23382"/>
          <a:stretch/>
        </p:blipFill>
        <p:spPr>
          <a:xfrm>
            <a:off x="6348696" y="4421935"/>
            <a:ext cx="1508919" cy="5579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DE68D0-DE8F-4E48-8A81-816568407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9" t="57020" r="42325" b="37425"/>
          <a:stretch/>
        </p:blipFill>
        <p:spPr>
          <a:xfrm>
            <a:off x="6351941" y="3573222"/>
            <a:ext cx="1755891" cy="576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17CA8F-E61F-441E-B048-C76A6B1C2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4" t="43846" r="42537" b="50646"/>
          <a:stretch/>
        </p:blipFill>
        <p:spPr>
          <a:xfrm>
            <a:off x="6348697" y="2813857"/>
            <a:ext cx="1724345" cy="55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23D13-9BB8-4235-9F3C-A1E2A70A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11" t="29804" r="42765" b="64787"/>
          <a:stretch/>
        </p:blipFill>
        <p:spPr>
          <a:xfrm>
            <a:off x="6348696" y="2056164"/>
            <a:ext cx="1724346" cy="5852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E5BE3A-8370-4540-8048-8B49850D3C42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853BA3D-C4F2-4C8B-B4A1-08E953A3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8" t="71109" r="58871" b="23332"/>
          <a:stretch/>
        </p:blipFill>
        <p:spPr>
          <a:xfrm>
            <a:off x="1582339" y="4405415"/>
            <a:ext cx="1655911" cy="590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74590-7F7E-486E-9806-F389CAD5E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39" t="31941" r="43207" b="64605"/>
          <a:stretch/>
        </p:blipFill>
        <p:spPr>
          <a:xfrm>
            <a:off x="4800524" y="1578205"/>
            <a:ext cx="95989" cy="55214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C807777-F032-4465-898B-C95EEE46E37C}"/>
              </a:ext>
            </a:extLst>
          </p:cNvPr>
          <p:cNvCxnSpPr>
            <a:stCxn id="3" idx="3"/>
            <a:endCxn id="19" idx="2"/>
          </p:cNvCxnSpPr>
          <p:nvPr/>
        </p:nvCxnSpPr>
        <p:spPr>
          <a:xfrm flipV="1">
            <a:off x="3316297" y="2130350"/>
            <a:ext cx="1532222" cy="2219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24C0A5D-BDFC-4814-AFF6-FECD09A560FE}"/>
              </a:ext>
            </a:extLst>
          </p:cNvPr>
          <p:cNvCxnSpPr>
            <a:stCxn id="11" idx="3"/>
            <a:endCxn id="19" idx="2"/>
          </p:cNvCxnSpPr>
          <p:nvPr/>
        </p:nvCxnSpPr>
        <p:spPr>
          <a:xfrm flipV="1">
            <a:off x="3303483" y="2130350"/>
            <a:ext cx="1545036" cy="96068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46519-DBAF-482D-B243-99A419CC1D4A}"/>
              </a:ext>
            </a:extLst>
          </p:cNvPr>
          <p:cNvCxnSpPr>
            <a:stCxn id="34" idx="3"/>
            <a:endCxn id="19" idx="2"/>
          </p:cNvCxnSpPr>
          <p:nvPr/>
        </p:nvCxnSpPr>
        <p:spPr>
          <a:xfrm flipV="1">
            <a:off x="3272044" y="2130350"/>
            <a:ext cx="1576475" cy="17310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CA05362-0390-45A6-BB7C-5C8B4344D495}"/>
              </a:ext>
            </a:extLst>
          </p:cNvPr>
          <p:cNvCxnSpPr>
            <a:stCxn id="38" idx="3"/>
            <a:endCxn id="19" idx="2"/>
          </p:cNvCxnSpPr>
          <p:nvPr/>
        </p:nvCxnSpPr>
        <p:spPr>
          <a:xfrm flipV="1">
            <a:off x="3238250" y="2130350"/>
            <a:ext cx="1610269" cy="25705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DF1CADE-0B1D-48C0-9E98-BA232F6D70B0}"/>
              </a:ext>
            </a:extLst>
          </p:cNvPr>
          <p:cNvCxnSpPr>
            <a:stCxn id="8" idx="1"/>
            <a:endCxn id="19" idx="2"/>
          </p:cNvCxnSpPr>
          <p:nvPr/>
        </p:nvCxnSpPr>
        <p:spPr>
          <a:xfrm rot="10800000">
            <a:off x="4848520" y="2130350"/>
            <a:ext cx="1500177" cy="2184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E5F8704-CAC8-4279-B435-87457411D5AA}"/>
              </a:ext>
            </a:extLst>
          </p:cNvPr>
          <p:cNvCxnSpPr>
            <a:stCxn id="40" idx="1"/>
            <a:endCxn id="19" idx="2"/>
          </p:cNvCxnSpPr>
          <p:nvPr/>
        </p:nvCxnSpPr>
        <p:spPr>
          <a:xfrm rot="10800000">
            <a:off x="4848520" y="2130351"/>
            <a:ext cx="1500177" cy="257054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A68F2AB-40DD-4C69-B7B3-908A409A3BD2}"/>
              </a:ext>
            </a:extLst>
          </p:cNvPr>
          <p:cNvCxnSpPr>
            <a:stCxn id="36" idx="1"/>
            <a:endCxn id="19" idx="2"/>
          </p:cNvCxnSpPr>
          <p:nvPr/>
        </p:nvCxnSpPr>
        <p:spPr>
          <a:xfrm rot="10800000">
            <a:off x="4848519" y="2130351"/>
            <a:ext cx="1503422" cy="173106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629FB5B-3F9A-4C3D-A7D7-93B831F35B4E}"/>
              </a:ext>
            </a:extLst>
          </p:cNvPr>
          <p:cNvCxnSpPr>
            <a:stCxn id="13" idx="1"/>
            <a:endCxn id="19" idx="2"/>
          </p:cNvCxnSpPr>
          <p:nvPr/>
        </p:nvCxnSpPr>
        <p:spPr>
          <a:xfrm rot="10800000">
            <a:off x="4848519" y="2130351"/>
            <a:ext cx="1500178" cy="96068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28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Grondwatermeetnet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134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Introductie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ISO: Observations &amp; Measurements als basis</a:t>
            </a:r>
          </a:p>
          <a:p>
            <a:pPr marL="581025" lvl="1" indent="0">
              <a:buNone/>
            </a:pPr>
            <a:endParaRPr lang="nl-NL" sz="900" dirty="0"/>
          </a:p>
          <a:p>
            <a:r>
              <a:rPr lang="nl-NL" dirty="0"/>
              <a:t>Schema DOV ingepast</a:t>
            </a:r>
          </a:p>
          <a:p>
            <a:pPr lvl="1"/>
            <a:r>
              <a:rPr lang="nl-NL" dirty="0"/>
              <a:t>Klassen &amp; attributen</a:t>
            </a:r>
          </a:p>
          <a:p>
            <a:pPr lvl="1"/>
            <a:r>
              <a:rPr lang="nl-NL" dirty="0"/>
              <a:t>Associaties</a:t>
            </a:r>
          </a:p>
          <a:p>
            <a:pPr lvl="1"/>
            <a:r>
              <a:rPr lang="nl-NL" dirty="0"/>
              <a:t>TODO: datatypes</a:t>
            </a:r>
          </a:p>
          <a:p>
            <a:pPr lvl="1"/>
            <a:endParaRPr lang="nl-NL" sz="800" dirty="0"/>
          </a:p>
          <a:p>
            <a:r>
              <a:rPr lang="nl-NL" dirty="0"/>
              <a:t>Mapping naar:</a:t>
            </a:r>
          </a:p>
          <a:p>
            <a:pPr lvl="1"/>
            <a:r>
              <a:rPr lang="nl-NL" dirty="0"/>
              <a:t>TODO - INSPIRE:EnvironmentalMonitoringSystems</a:t>
            </a:r>
          </a:p>
          <a:p>
            <a:pPr lvl="1"/>
            <a:r>
              <a:rPr lang="nl-NL" dirty="0"/>
              <a:t>Monsterneming, meting en analyse van water (WAC)</a:t>
            </a:r>
          </a:p>
          <a:p>
            <a:pPr lvl="1"/>
            <a:r>
              <a:rPr lang="nl-NL" dirty="0"/>
              <a:t>Code van goede praktijk voor boringen en exploiteren en afsluiten van boorputten voor grondwaterwinning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3A4E2809-A0A7-48CD-8607-EEB033B657F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Oud model o.b.v. huidig DOV schema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E8415D-3783-4106-95F5-1BA8BF821A2F}"/>
              </a:ext>
            </a:extLst>
          </p:cNvPr>
          <p:cNvGrpSpPr/>
          <p:nvPr/>
        </p:nvGrpSpPr>
        <p:grpSpPr>
          <a:xfrm>
            <a:off x="1924335" y="1012070"/>
            <a:ext cx="4974608" cy="3857585"/>
            <a:chOff x="1924335" y="1266646"/>
            <a:chExt cx="4578824" cy="36030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8B3E43-20E1-4B38-9FDA-D783B13C8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71" t="17910" r="24406" b="12040"/>
            <a:stretch/>
          </p:blipFill>
          <p:spPr>
            <a:xfrm>
              <a:off x="1924335" y="1266646"/>
              <a:ext cx="4578824" cy="360300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F80168-ECB1-44E3-BE4E-3D63AF8A0E40}"/>
                </a:ext>
              </a:extLst>
            </p:cNvPr>
            <p:cNvSpPr/>
            <p:nvPr/>
          </p:nvSpPr>
          <p:spPr>
            <a:xfrm>
              <a:off x="5725235" y="1282890"/>
              <a:ext cx="777922" cy="163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2358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F3388420-811C-4262-9797-0682BD045AB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Nieuw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AF079-D273-4783-AD11-F8C9BD318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" t="1566" r="10070" b="34248"/>
          <a:stretch/>
        </p:blipFill>
        <p:spPr>
          <a:xfrm>
            <a:off x="1143000" y="1012070"/>
            <a:ext cx="6857999" cy="37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B81D1F-8F49-4C32-B3E4-892978C6C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1" t="39674" r="82351" b="49835"/>
          <a:stretch/>
        </p:blipFill>
        <p:spPr>
          <a:xfrm>
            <a:off x="3365697" y="635910"/>
            <a:ext cx="2027655" cy="20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6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EA016C-B4E0-4B02-916A-2DB2C80836DE}"/>
              </a:ext>
            </a:extLst>
          </p:cNvPr>
          <p:cNvGrpSpPr/>
          <p:nvPr/>
        </p:nvGrpSpPr>
        <p:grpSpPr>
          <a:xfrm>
            <a:off x="716710" y="635910"/>
            <a:ext cx="4676642" cy="4311940"/>
            <a:chOff x="716710" y="635910"/>
            <a:chExt cx="4676642" cy="4311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B81D1F-8F49-4C32-B3E4-892978C6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365697" y="635910"/>
              <a:ext cx="2027655" cy="20332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0D594A-27D5-4914-A3FD-331E42781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1" t="53299" r="90613" b="43091"/>
            <a:stretch/>
          </p:blipFill>
          <p:spPr>
            <a:xfrm>
              <a:off x="716710" y="3252400"/>
              <a:ext cx="2219384" cy="7382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F90648-2B0F-4920-9670-D6FECA2E2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6" t="61336" r="92657" b="35063"/>
            <a:stretch/>
          </p:blipFill>
          <p:spPr>
            <a:xfrm>
              <a:off x="1341791" y="4316041"/>
              <a:ext cx="969219" cy="631809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0FD0F56-9CDF-4303-9C99-6435A8B3532F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2109487" y="1996191"/>
              <a:ext cx="973124" cy="153929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D7D444-0586-4A51-B244-F71D1564A208}"/>
                </a:ext>
              </a:extLst>
            </p:cNvPr>
            <p:cNvCxnSpPr>
              <a:stCxn id="21" idx="2"/>
            </p:cNvCxnSpPr>
            <p:nvPr/>
          </p:nvCxnSpPr>
          <p:spPr>
            <a:xfrm flipH="1">
              <a:off x="1826401" y="3990625"/>
              <a:ext cx="1" cy="3159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BA69EE-40F4-4015-ABF1-F654A71A8DBF}"/>
                </a:ext>
              </a:extLst>
            </p:cNvPr>
            <p:cNvSpPr txBox="1"/>
            <p:nvPr/>
          </p:nvSpPr>
          <p:spPr>
            <a:xfrm>
              <a:off x="1341791" y="3077247"/>
              <a:ext cx="5613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+afwerking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DE69C-CD30-476F-8A56-4BDF72DB7605}"/>
                </a:ext>
              </a:extLst>
            </p:cNvPr>
            <p:cNvSpPr txBox="1"/>
            <p:nvPr/>
          </p:nvSpPr>
          <p:spPr>
            <a:xfrm>
              <a:off x="1121113" y="4150067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+annulaireruimte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3DFBF-F263-423C-ADB9-C71BD1FD7255}"/>
                </a:ext>
              </a:extLst>
            </p:cNvPr>
            <p:cNvSpPr txBox="1"/>
            <p:nvPr/>
          </p:nvSpPr>
          <p:spPr>
            <a:xfrm>
              <a:off x="1806662" y="4150298"/>
              <a:ext cx="3000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55BD9-B586-4E7D-B16D-1130C5D617A1}"/>
                </a:ext>
              </a:extLst>
            </p:cNvPr>
            <p:cNvSpPr txBox="1"/>
            <p:nvPr/>
          </p:nvSpPr>
          <p:spPr>
            <a:xfrm>
              <a:off x="1781119" y="3080231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9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22274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EA016C-B4E0-4B02-916A-2DB2C80836DE}"/>
              </a:ext>
            </a:extLst>
          </p:cNvPr>
          <p:cNvGrpSpPr/>
          <p:nvPr/>
        </p:nvGrpSpPr>
        <p:grpSpPr>
          <a:xfrm>
            <a:off x="716710" y="635910"/>
            <a:ext cx="4676642" cy="4311940"/>
            <a:chOff x="716710" y="635910"/>
            <a:chExt cx="4676642" cy="4311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B81D1F-8F49-4C32-B3E4-892978C6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365697" y="635910"/>
              <a:ext cx="2027655" cy="20332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0D594A-27D5-4914-A3FD-331E42781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1" t="53299" r="90613" b="43091"/>
            <a:stretch/>
          </p:blipFill>
          <p:spPr>
            <a:xfrm>
              <a:off x="716710" y="3252400"/>
              <a:ext cx="2219384" cy="7382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F90648-2B0F-4920-9670-D6FECA2E2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6" t="61336" r="92657" b="35063"/>
            <a:stretch/>
          </p:blipFill>
          <p:spPr>
            <a:xfrm>
              <a:off x="1341791" y="4316041"/>
              <a:ext cx="969219" cy="6318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D92B45-121D-4372-9D02-703128B5A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7" t="57703" r="86661" b="38682"/>
            <a:stretch/>
          </p:blipFill>
          <p:spPr>
            <a:xfrm>
              <a:off x="3693919" y="3312508"/>
              <a:ext cx="1371209" cy="836069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0FD0F56-9CDF-4303-9C99-6435A8B3532F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2109487" y="1996191"/>
              <a:ext cx="973124" cy="153929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D7D444-0586-4A51-B244-F71D1564A208}"/>
                </a:ext>
              </a:extLst>
            </p:cNvPr>
            <p:cNvCxnSpPr>
              <a:stCxn id="21" idx="2"/>
            </p:cNvCxnSpPr>
            <p:nvPr/>
          </p:nvCxnSpPr>
          <p:spPr>
            <a:xfrm flipH="1">
              <a:off x="1826401" y="3990625"/>
              <a:ext cx="1" cy="3159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EE830D-FB5F-492C-A23C-B741555BF9B0}"/>
                </a:ext>
              </a:extLst>
            </p:cNvPr>
            <p:cNvCxnSpPr>
              <a:stCxn id="27" idx="0"/>
              <a:endCxn id="18" idx="2"/>
            </p:cNvCxnSpPr>
            <p:nvPr/>
          </p:nvCxnSpPr>
          <p:spPr>
            <a:xfrm flipV="1">
              <a:off x="4379524" y="2669112"/>
              <a:ext cx="1" cy="643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BA69EE-40F4-4015-ABF1-F654A71A8DBF}"/>
                </a:ext>
              </a:extLst>
            </p:cNvPr>
            <p:cNvSpPr txBox="1"/>
            <p:nvPr/>
          </p:nvSpPr>
          <p:spPr>
            <a:xfrm>
              <a:off x="1341791" y="3077247"/>
              <a:ext cx="5613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+afwerking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7CD998-BD32-413A-BA59-248D7D94E498}"/>
                </a:ext>
              </a:extLst>
            </p:cNvPr>
            <p:cNvSpPr txBox="1"/>
            <p:nvPr/>
          </p:nvSpPr>
          <p:spPr>
            <a:xfrm>
              <a:off x="3963568" y="3157159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+beheer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DE69C-CD30-476F-8A56-4BDF72DB7605}"/>
                </a:ext>
              </a:extLst>
            </p:cNvPr>
            <p:cNvSpPr txBox="1"/>
            <p:nvPr/>
          </p:nvSpPr>
          <p:spPr>
            <a:xfrm>
              <a:off x="1121113" y="4150067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+annulaireruimte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9FECC8-1551-4762-8B49-8DAC49401876}"/>
                </a:ext>
              </a:extLst>
            </p:cNvPr>
            <p:cNvSpPr txBox="1"/>
            <p:nvPr/>
          </p:nvSpPr>
          <p:spPr>
            <a:xfrm>
              <a:off x="4331572" y="3159617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3DFBF-F263-423C-ADB9-C71BD1FD7255}"/>
                </a:ext>
              </a:extLst>
            </p:cNvPr>
            <p:cNvSpPr txBox="1"/>
            <p:nvPr/>
          </p:nvSpPr>
          <p:spPr>
            <a:xfrm>
              <a:off x="1806662" y="4150298"/>
              <a:ext cx="3000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55BD9-B586-4E7D-B16D-1130C5D617A1}"/>
                </a:ext>
              </a:extLst>
            </p:cNvPr>
            <p:cNvSpPr txBox="1"/>
            <p:nvPr/>
          </p:nvSpPr>
          <p:spPr>
            <a:xfrm>
              <a:off x="1781119" y="3080231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31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EA016C-B4E0-4B02-916A-2DB2C80836DE}"/>
              </a:ext>
            </a:extLst>
          </p:cNvPr>
          <p:cNvGrpSpPr/>
          <p:nvPr/>
        </p:nvGrpSpPr>
        <p:grpSpPr>
          <a:xfrm>
            <a:off x="716710" y="635910"/>
            <a:ext cx="7137529" cy="4311940"/>
            <a:chOff x="716710" y="635910"/>
            <a:chExt cx="7137529" cy="43119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B81D1F-8F49-4C32-B3E4-892978C6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365697" y="635910"/>
              <a:ext cx="2027655" cy="20332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0D594A-27D5-4914-A3FD-331E42781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1" t="53299" r="90613" b="43091"/>
            <a:stretch/>
          </p:blipFill>
          <p:spPr>
            <a:xfrm>
              <a:off x="716710" y="3252400"/>
              <a:ext cx="2219384" cy="7382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F90648-2B0F-4920-9670-D6FECA2E2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6" t="61336" r="92657" b="35063"/>
            <a:stretch/>
          </p:blipFill>
          <p:spPr>
            <a:xfrm>
              <a:off x="1341791" y="4316041"/>
              <a:ext cx="969219" cy="6318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D92B45-121D-4372-9D02-703128B5A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7" t="57703" r="86661" b="38682"/>
            <a:stretch/>
          </p:blipFill>
          <p:spPr>
            <a:xfrm>
              <a:off x="3693919" y="3312508"/>
              <a:ext cx="1371209" cy="83606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BC0A79-BDBF-44BB-AC0B-AAB439D2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10" t="56241" r="79374" b="37254"/>
            <a:stretch/>
          </p:blipFill>
          <p:spPr>
            <a:xfrm>
              <a:off x="6360752" y="3490989"/>
              <a:ext cx="1493487" cy="1184652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0FD0F56-9CDF-4303-9C99-6435A8B3532F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2109487" y="1996191"/>
              <a:ext cx="973124" cy="153929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D7D444-0586-4A51-B244-F71D1564A208}"/>
                </a:ext>
              </a:extLst>
            </p:cNvPr>
            <p:cNvCxnSpPr>
              <a:stCxn id="21" idx="2"/>
            </p:cNvCxnSpPr>
            <p:nvPr/>
          </p:nvCxnSpPr>
          <p:spPr>
            <a:xfrm flipH="1">
              <a:off x="1826401" y="3990625"/>
              <a:ext cx="1" cy="3159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EE830D-FB5F-492C-A23C-B741555BF9B0}"/>
                </a:ext>
              </a:extLst>
            </p:cNvPr>
            <p:cNvCxnSpPr>
              <a:stCxn id="27" idx="0"/>
              <a:endCxn id="18" idx="2"/>
            </p:cNvCxnSpPr>
            <p:nvPr/>
          </p:nvCxnSpPr>
          <p:spPr>
            <a:xfrm flipV="1">
              <a:off x="4379524" y="2669112"/>
              <a:ext cx="1" cy="643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AD1FB09-C72D-4E5E-B5DA-F16C2B473106}"/>
                </a:ext>
              </a:extLst>
            </p:cNvPr>
            <p:cNvCxnSpPr>
              <a:stCxn id="28" idx="0"/>
            </p:cNvCxnSpPr>
            <p:nvPr/>
          </p:nvCxnSpPr>
          <p:spPr>
            <a:xfrm rot="16200000" flipV="1">
              <a:off x="5644568" y="2028061"/>
              <a:ext cx="1211713" cy="171414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BA69EE-40F4-4015-ABF1-F654A71A8DBF}"/>
                </a:ext>
              </a:extLst>
            </p:cNvPr>
            <p:cNvSpPr txBox="1"/>
            <p:nvPr/>
          </p:nvSpPr>
          <p:spPr>
            <a:xfrm>
              <a:off x="1341791" y="3077247"/>
              <a:ext cx="56137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+afwerking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85EBB0-7C05-4C3B-A0F3-DCC1F5FD1051}"/>
                </a:ext>
              </a:extLst>
            </p:cNvPr>
            <p:cNvSpPr txBox="1"/>
            <p:nvPr/>
          </p:nvSpPr>
          <p:spPr>
            <a:xfrm>
              <a:off x="7084151" y="3315931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7CD998-BD32-413A-BA59-248D7D94E498}"/>
                </a:ext>
              </a:extLst>
            </p:cNvPr>
            <p:cNvSpPr txBox="1"/>
            <p:nvPr/>
          </p:nvSpPr>
          <p:spPr>
            <a:xfrm>
              <a:off x="3963568" y="3157159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+beheer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67C966-7314-4CF2-8983-D039FC790869}"/>
                </a:ext>
              </a:extLst>
            </p:cNvPr>
            <p:cNvSpPr txBox="1"/>
            <p:nvPr/>
          </p:nvSpPr>
          <p:spPr>
            <a:xfrm>
              <a:off x="6570058" y="3316811"/>
              <a:ext cx="6062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+puntligging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DE69C-CD30-476F-8A56-4BDF72DB7605}"/>
                </a:ext>
              </a:extLst>
            </p:cNvPr>
            <p:cNvSpPr txBox="1"/>
            <p:nvPr/>
          </p:nvSpPr>
          <p:spPr>
            <a:xfrm>
              <a:off x="1121113" y="4150067"/>
              <a:ext cx="7649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+annulaireruimte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9FECC8-1551-4762-8B49-8DAC49401876}"/>
                </a:ext>
              </a:extLst>
            </p:cNvPr>
            <p:cNvSpPr txBox="1"/>
            <p:nvPr/>
          </p:nvSpPr>
          <p:spPr>
            <a:xfrm>
              <a:off x="4331572" y="3159617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3DFBF-F263-423C-ADB9-C71BD1FD7255}"/>
                </a:ext>
              </a:extLst>
            </p:cNvPr>
            <p:cNvSpPr txBox="1"/>
            <p:nvPr/>
          </p:nvSpPr>
          <p:spPr>
            <a:xfrm>
              <a:off x="1806662" y="4150298"/>
              <a:ext cx="3000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455BD9-B586-4E7D-B16D-1130C5D617A1}"/>
                </a:ext>
              </a:extLst>
            </p:cNvPr>
            <p:cNvSpPr txBox="1"/>
            <p:nvPr/>
          </p:nvSpPr>
          <p:spPr>
            <a:xfrm>
              <a:off x="1781119" y="3080231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800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35227-9AE9-40AC-90F9-E8C7DB55B816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684521-173B-4670-8BA6-7B17B60F9CC8}"/>
              </a:ext>
            </a:extLst>
          </p:cNvPr>
          <p:cNvGrpSpPr/>
          <p:nvPr/>
        </p:nvGrpSpPr>
        <p:grpSpPr>
          <a:xfrm>
            <a:off x="1499319" y="2238051"/>
            <a:ext cx="5507191" cy="1731527"/>
            <a:chOff x="1499319" y="2238051"/>
            <a:chExt cx="5507191" cy="17315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BC77AD-2491-44B7-AA61-F9EE89FAB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1499319" y="2817681"/>
              <a:ext cx="1524000" cy="5722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288737-6CEE-4CF1-A90C-7CC3C913D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21" t="39674" r="82351" b="49835"/>
            <a:stretch/>
          </p:blipFill>
          <p:spPr>
            <a:xfrm>
              <a:off x="5279707" y="2238051"/>
              <a:ext cx="1726803" cy="173152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706F9F-1FB5-4FF9-AE61-C58F30AFF87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023319" y="3103814"/>
              <a:ext cx="225638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3980D2-E6E9-4CB9-8DD9-0F8B98D15D99}"/>
                </a:ext>
              </a:extLst>
            </p:cNvPr>
            <p:cNvSpPr txBox="1"/>
            <p:nvPr/>
          </p:nvSpPr>
          <p:spPr>
            <a:xfrm>
              <a:off x="2962344" y="2940755"/>
              <a:ext cx="44595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+boring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68CC86-73E0-48A4-A6C9-BF13BB350CCB}"/>
                </a:ext>
              </a:extLst>
            </p:cNvPr>
            <p:cNvSpPr txBox="1"/>
            <p:nvPr/>
          </p:nvSpPr>
          <p:spPr>
            <a:xfrm>
              <a:off x="2975792" y="3079741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35227-9AE9-40AC-90F9-E8C7DB55B816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684521-173B-4670-8BA6-7B17B60F9CC8}"/>
              </a:ext>
            </a:extLst>
          </p:cNvPr>
          <p:cNvGrpSpPr/>
          <p:nvPr/>
        </p:nvGrpSpPr>
        <p:grpSpPr>
          <a:xfrm>
            <a:off x="1499319" y="555285"/>
            <a:ext cx="5507191" cy="3414293"/>
            <a:chOff x="1499319" y="555285"/>
            <a:chExt cx="5507191" cy="34142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F550C8-D591-4B0B-B4E9-E2A280A48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4605"/>
            <a:stretch/>
          </p:blipFill>
          <p:spPr>
            <a:xfrm flipH="1">
              <a:off x="4214731" y="1186408"/>
              <a:ext cx="193427" cy="5347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A6ADE0-DF8F-4898-BCDC-26802E2A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38" t="26987" r="82634" b="69736"/>
            <a:stretch/>
          </p:blipFill>
          <p:spPr>
            <a:xfrm>
              <a:off x="3343184" y="555285"/>
              <a:ext cx="1936523" cy="6402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BC77AD-2491-44B7-AA61-F9EE89FAB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416" t="36479" r="82448" b="59601"/>
            <a:stretch/>
          </p:blipFill>
          <p:spPr>
            <a:xfrm>
              <a:off x="1499319" y="2817681"/>
              <a:ext cx="1524000" cy="5722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288737-6CEE-4CF1-A90C-7CC3C913D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21" t="39674" r="82351" b="49835"/>
            <a:stretch/>
          </p:blipFill>
          <p:spPr>
            <a:xfrm>
              <a:off x="5279707" y="2238051"/>
              <a:ext cx="1726803" cy="1731527"/>
            </a:xfrm>
            <a:prstGeom prst="rect">
              <a:avLst/>
            </a:prstGeom>
          </p:spPr>
        </p:pic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CF06E8C1-D275-48BD-8652-E9C00C8455D5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rot="5400000" flipH="1" flipV="1">
              <a:off x="2738128" y="1244366"/>
              <a:ext cx="1096507" cy="2050125"/>
            </a:xfrm>
            <a:prstGeom prst="bentConnector3">
              <a:avLst>
                <a:gd name="adj1" fmla="val 8249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572C5BD-29C8-4070-AE9E-A845B36CA70A}"/>
                </a:ext>
              </a:extLst>
            </p:cNvPr>
            <p:cNvCxnSpPr>
              <a:stCxn id="13" idx="0"/>
              <a:endCxn id="14" idx="2"/>
            </p:cNvCxnSpPr>
            <p:nvPr/>
          </p:nvCxnSpPr>
          <p:spPr>
            <a:xfrm rot="16200000" flipV="1">
              <a:off x="4968839" y="1063780"/>
              <a:ext cx="516877" cy="1831665"/>
            </a:xfrm>
            <a:prstGeom prst="bentConnector3">
              <a:avLst>
                <a:gd name="adj1" fmla="val 63008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706F9F-1FB5-4FF9-AE61-C58F30AFF87B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023319" y="3103814"/>
              <a:ext cx="225638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90C3535-7B66-4C44-9B50-BFD54E093826}"/>
              </a:ext>
            </a:extLst>
          </p:cNvPr>
          <p:cNvSpPr txBox="1"/>
          <p:nvPr/>
        </p:nvSpPr>
        <p:spPr>
          <a:xfrm>
            <a:off x="2962344" y="2940755"/>
            <a:ext cx="445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+boring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32BE2-9375-4CEC-A32B-115759A6B245}"/>
              </a:ext>
            </a:extLst>
          </p:cNvPr>
          <p:cNvSpPr txBox="1"/>
          <p:nvPr/>
        </p:nvSpPr>
        <p:spPr>
          <a:xfrm>
            <a:off x="2975792" y="3079741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664307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Applicatieprofiel: Boring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B2095-E64B-4D41-A8AB-EC76645C095E}"/>
              </a:ext>
            </a:extLst>
          </p:cNvPr>
          <p:cNvSpPr/>
          <p:nvPr/>
        </p:nvSpPr>
        <p:spPr>
          <a:xfrm>
            <a:off x="368096" y="41170"/>
            <a:ext cx="6093857" cy="100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BC81DE-F30D-4D22-AD05-739617078D26}"/>
              </a:ext>
            </a:extLst>
          </p:cNvPr>
          <p:cNvGrpSpPr/>
          <p:nvPr/>
        </p:nvGrpSpPr>
        <p:grpSpPr>
          <a:xfrm>
            <a:off x="824885" y="836358"/>
            <a:ext cx="6056161" cy="3864797"/>
            <a:chOff x="824885" y="836358"/>
            <a:chExt cx="6056161" cy="38647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A00A75-D50B-444B-ACE7-9E60BDA9D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6" t="17142" r="91579" b="66292"/>
            <a:stretch/>
          </p:blipFill>
          <p:spPr>
            <a:xfrm>
              <a:off x="824885" y="888090"/>
              <a:ext cx="1898652" cy="23865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996E72-A436-4CD5-998E-82A69E0BB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 flipH="1">
              <a:off x="5822650" y="1465942"/>
              <a:ext cx="194878" cy="11275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285A05-93CD-4CA6-AFD4-049D3502B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4944523" y="836358"/>
              <a:ext cx="1936523" cy="64026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BD4A51-D056-49CE-BCF6-84312C137179}"/>
                </a:ext>
              </a:extLst>
            </p:cNvPr>
            <p:cNvCxnSpPr/>
            <p:nvPr/>
          </p:nvCxnSpPr>
          <p:spPr>
            <a:xfrm flipH="1">
              <a:off x="2723537" y="2770094"/>
              <a:ext cx="71891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230104-46FB-4E79-82F6-36E39299E8C2}"/>
                </a:ext>
              </a:extLst>
            </p:cNvPr>
            <p:cNvSpPr txBox="1"/>
            <p:nvPr/>
          </p:nvSpPr>
          <p:spPr>
            <a:xfrm>
              <a:off x="2658335" y="2755737"/>
              <a:ext cx="5870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+indexdata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30ECA-DEFB-4BFD-B323-A73D833C6693}"/>
                </a:ext>
              </a:extLst>
            </p:cNvPr>
            <p:cNvSpPr txBox="1"/>
            <p:nvPr/>
          </p:nvSpPr>
          <p:spPr>
            <a:xfrm>
              <a:off x="2694878" y="260986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1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CBE065-FAD6-4A4A-9CE9-31E26678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16" t="36479" r="82448" b="59601"/>
            <a:stretch/>
          </p:blipFill>
          <p:spPr>
            <a:xfrm>
              <a:off x="5151365" y="2589693"/>
              <a:ext cx="1524000" cy="5722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688A54-6DE1-41B2-991A-3EBC937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59577" y="3148510"/>
              <a:ext cx="121023" cy="61989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FE087C-C2DC-40DD-B142-4C4AEEB06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10" t="45008" r="82237" b="47613"/>
            <a:stretch/>
          </p:blipFill>
          <p:spPr>
            <a:xfrm>
              <a:off x="5221672" y="3762678"/>
              <a:ext cx="1396831" cy="93847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6664BA-110F-4AAD-BC8A-67CDF342C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45948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8083F37-A664-4957-841E-AB3330C72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4788608" y="2706053"/>
              <a:ext cx="121023" cy="619898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BD496C7-2379-4560-A2C5-BB17CC2F168B}"/>
                </a:ext>
              </a:extLst>
            </p:cNvPr>
            <p:cNvCxnSpPr>
              <a:endCxn id="25" idx="2"/>
            </p:cNvCxnSpPr>
            <p:nvPr/>
          </p:nvCxnSpPr>
          <p:spPr>
            <a:xfrm>
              <a:off x="3442447" y="2769434"/>
              <a:ext cx="109672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414A196-F655-4AB6-9AD2-F76A9A628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3" t="45315" r="91990" b="48031"/>
            <a:stretch/>
          </p:blipFill>
          <p:spPr>
            <a:xfrm>
              <a:off x="3042649" y="3817983"/>
              <a:ext cx="1396830" cy="827865"/>
            </a:xfrm>
            <a:prstGeom prst="rect">
              <a:avLst/>
            </a:prstGeom>
          </p:spPr>
        </p:pic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D90D6D0-C5C6-4E6D-BF29-91D76E9A9EEA}"/>
                </a:ext>
              </a:extLst>
            </p:cNvPr>
            <p:cNvCxnSpPr>
              <a:stCxn id="27" idx="0"/>
              <a:endCxn id="26" idx="2"/>
            </p:cNvCxnSpPr>
            <p:nvPr/>
          </p:nvCxnSpPr>
          <p:spPr>
            <a:xfrm rot="5400000" flipH="1" flipV="1">
              <a:off x="3739127" y="3017940"/>
              <a:ext cx="801980" cy="79810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00D50D-7F8F-4FB3-816F-16D180DE52AE}"/>
                </a:ext>
              </a:extLst>
            </p:cNvPr>
            <p:cNvSpPr txBox="1"/>
            <p:nvPr/>
          </p:nvSpPr>
          <p:spPr>
            <a:xfrm>
              <a:off x="3211735" y="3653291"/>
              <a:ext cx="76655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+boordetails  0..*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F5EEB-3CDF-437D-8B7D-F1F3724A2DAC}"/>
                </a:ext>
              </a:extLst>
            </p:cNvPr>
            <p:cNvSpPr txBox="1"/>
            <p:nvPr/>
          </p:nvSpPr>
          <p:spPr>
            <a:xfrm>
              <a:off x="5230939" y="3590494"/>
              <a:ext cx="9380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+referentielocatie  0..*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674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1527453"/>
            <a:ext cx="5273931" cy="1944702"/>
            <a:chOff x="373987" y="1527453"/>
            <a:chExt cx="5273931" cy="19447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961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362128"/>
            <a:ext cx="5300951" cy="3110027"/>
            <a:chOff x="373987" y="362128"/>
            <a:chExt cx="5300951" cy="31100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13E9B5-D00B-4731-88B7-455E28C7E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608175" y="992687"/>
              <a:ext cx="193427" cy="53476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AD9D4B-FE02-469B-B025-C4536EEE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8" t="26987" r="82634" b="69736"/>
            <a:stretch/>
          </p:blipFill>
          <p:spPr>
            <a:xfrm>
              <a:off x="3738415" y="362128"/>
              <a:ext cx="1936523" cy="64026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23398A-8D52-452A-B0AB-5DD1612EA51E}"/>
              </a:ext>
            </a:extLst>
          </p:cNvPr>
          <p:cNvGrpSpPr/>
          <p:nvPr/>
        </p:nvGrpSpPr>
        <p:grpSpPr>
          <a:xfrm>
            <a:off x="1307690" y="1255698"/>
            <a:ext cx="3380321" cy="307850"/>
            <a:chOff x="1307690" y="1255698"/>
            <a:chExt cx="3380321" cy="307850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C7755F9-1066-4A93-9527-27B6DF09F380}"/>
                </a:ext>
              </a:extLst>
            </p:cNvPr>
            <p:cNvCxnSpPr>
              <a:cxnSpLocks/>
              <a:stCxn id="10" idx="0"/>
              <a:endCxn id="47" idx="3"/>
            </p:cNvCxnSpPr>
            <p:nvPr/>
          </p:nvCxnSpPr>
          <p:spPr>
            <a:xfrm rot="5400000" flipH="1" flipV="1">
              <a:off x="2806194" y="-238433"/>
              <a:ext cx="303477" cy="330048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4A374A-2B80-4F75-B0AE-38F003BE49E1}"/>
                </a:ext>
              </a:extLst>
            </p:cNvPr>
            <p:cNvCxnSpPr/>
            <p:nvPr/>
          </p:nvCxnSpPr>
          <p:spPr>
            <a:xfrm>
              <a:off x="4421880" y="1255698"/>
              <a:ext cx="2661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9CD1F2-195E-4FD1-B527-E6FD497ED0F5}"/>
              </a:ext>
            </a:extLst>
          </p:cNvPr>
          <p:cNvSpPr txBox="1"/>
          <p:nvPr/>
        </p:nvSpPr>
        <p:spPr>
          <a:xfrm>
            <a:off x="2179193" y="2334535"/>
            <a:ext cx="8531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" dirty="0"/>
              <a:t>+grondwaterlocatie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1C645-99C3-47D0-BDB8-8CC66F28F246}"/>
              </a:ext>
            </a:extLst>
          </p:cNvPr>
          <p:cNvSpPr txBox="1"/>
          <p:nvPr/>
        </p:nvSpPr>
        <p:spPr>
          <a:xfrm>
            <a:off x="2202731" y="2479417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3168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362128"/>
            <a:ext cx="5300951" cy="4593063"/>
            <a:chOff x="373987" y="362128"/>
            <a:chExt cx="5300951" cy="459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4FECF9-6DEB-4062-8CB1-72622D878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37" t="56227" r="72880" b="37934"/>
            <a:stretch/>
          </p:blipFill>
          <p:spPr>
            <a:xfrm>
              <a:off x="1796631" y="3962218"/>
              <a:ext cx="1162641" cy="992973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CD8EBAE-8BC0-4EE6-A1B4-869445097EB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rot="5400000" flipH="1" flipV="1">
              <a:off x="2708963" y="2822325"/>
              <a:ext cx="808883" cy="147090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668C-9023-46F3-B8CE-1F91BA06D791}"/>
                </a:ext>
              </a:extLst>
            </p:cNvPr>
            <p:cNvSpPr txBox="1"/>
            <p:nvPr/>
          </p:nvSpPr>
          <p:spPr>
            <a:xfrm>
              <a:off x="1878486" y="3809682"/>
              <a:ext cx="5757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+onderdeel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B899BC-72EA-49D4-9482-7C165BC738A8}"/>
                </a:ext>
              </a:extLst>
            </p:cNvPr>
            <p:cNvSpPr txBox="1"/>
            <p:nvPr/>
          </p:nvSpPr>
          <p:spPr>
            <a:xfrm>
              <a:off x="2343907" y="380968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13E9B5-D00B-4731-88B7-455E28C7E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608175" y="992687"/>
              <a:ext cx="193427" cy="53476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AD9D4B-FE02-469B-B025-C4536EEE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8" t="26987" r="82634" b="69736"/>
            <a:stretch/>
          </p:blipFill>
          <p:spPr>
            <a:xfrm>
              <a:off x="3738415" y="362128"/>
              <a:ext cx="1936523" cy="6402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3DD68-96DE-4BF0-A50C-AFC8C76686B2}"/>
              </a:ext>
            </a:extLst>
          </p:cNvPr>
          <p:cNvGrpSpPr/>
          <p:nvPr/>
        </p:nvGrpSpPr>
        <p:grpSpPr>
          <a:xfrm>
            <a:off x="1307690" y="1255698"/>
            <a:ext cx="3380321" cy="307850"/>
            <a:chOff x="1307690" y="1255698"/>
            <a:chExt cx="3380321" cy="307850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29C86365-1154-4B0E-94F0-585FECA45DD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06194" y="-238433"/>
              <a:ext cx="303477" cy="330048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60FF43-21DF-4A70-994A-AE0F9F0AF0EA}"/>
                </a:ext>
              </a:extLst>
            </p:cNvPr>
            <p:cNvCxnSpPr/>
            <p:nvPr/>
          </p:nvCxnSpPr>
          <p:spPr>
            <a:xfrm>
              <a:off x="4421880" y="1255698"/>
              <a:ext cx="2661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204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362128"/>
            <a:ext cx="5300951" cy="4593063"/>
            <a:chOff x="373987" y="362128"/>
            <a:chExt cx="5300951" cy="459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4FECF9-6DEB-4062-8CB1-72622D878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37" t="56227" r="72880" b="37934"/>
            <a:stretch/>
          </p:blipFill>
          <p:spPr>
            <a:xfrm>
              <a:off x="1796631" y="3962218"/>
              <a:ext cx="1162641" cy="9929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2391BE-33F7-4ED9-AB05-C52BF1713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08" t="57359" r="67892" b="39075"/>
            <a:stretch/>
          </p:blipFill>
          <p:spPr>
            <a:xfrm>
              <a:off x="3590869" y="4126374"/>
              <a:ext cx="1032693" cy="664659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CD8EBAE-8BC0-4EE6-A1B4-869445097EB7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2708963" y="2822325"/>
              <a:ext cx="808883" cy="147090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72230B-CC74-4841-AB92-9A65E8351BE2}"/>
                </a:ext>
              </a:extLst>
            </p:cNvPr>
            <p:cNvCxnSpPr>
              <a:cxnSpLocks/>
            </p:cNvCxnSpPr>
            <p:nvPr/>
          </p:nvCxnSpPr>
          <p:spPr>
            <a:xfrm>
              <a:off x="3953435" y="3472155"/>
              <a:ext cx="0" cy="661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668C-9023-46F3-B8CE-1F91BA06D791}"/>
                </a:ext>
              </a:extLst>
            </p:cNvPr>
            <p:cNvSpPr txBox="1"/>
            <p:nvPr/>
          </p:nvSpPr>
          <p:spPr>
            <a:xfrm>
              <a:off x="1878486" y="3809682"/>
              <a:ext cx="5757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+onderdeel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0C0877-6438-4A9B-85B5-74EA52CA612F}"/>
                </a:ext>
              </a:extLst>
            </p:cNvPr>
            <p:cNvSpPr txBox="1"/>
            <p:nvPr/>
          </p:nvSpPr>
          <p:spPr>
            <a:xfrm>
              <a:off x="3489372" y="3962599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+opvulling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D6ECB9-9901-4DB6-89AA-7951AAF5FC64}"/>
                </a:ext>
              </a:extLst>
            </p:cNvPr>
            <p:cNvSpPr txBox="1"/>
            <p:nvPr/>
          </p:nvSpPr>
          <p:spPr>
            <a:xfrm>
              <a:off x="3930083" y="396217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B899BC-72EA-49D4-9482-7C165BC738A8}"/>
                </a:ext>
              </a:extLst>
            </p:cNvPr>
            <p:cNvSpPr txBox="1"/>
            <p:nvPr/>
          </p:nvSpPr>
          <p:spPr>
            <a:xfrm>
              <a:off x="2343907" y="380968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13E9B5-D00B-4731-88B7-455E28C7E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608175" y="992687"/>
              <a:ext cx="193427" cy="53476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AD9D4B-FE02-469B-B025-C4536EEE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8" t="26987" r="82634" b="69736"/>
            <a:stretch/>
          </p:blipFill>
          <p:spPr>
            <a:xfrm>
              <a:off x="3738415" y="362128"/>
              <a:ext cx="1936523" cy="6402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7639E4-ED58-4FA0-806F-AC3B7FC33A86}"/>
              </a:ext>
            </a:extLst>
          </p:cNvPr>
          <p:cNvGrpSpPr/>
          <p:nvPr/>
        </p:nvGrpSpPr>
        <p:grpSpPr>
          <a:xfrm>
            <a:off x="1307690" y="1255698"/>
            <a:ext cx="3380321" cy="307850"/>
            <a:chOff x="1307690" y="1255698"/>
            <a:chExt cx="3380321" cy="307850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A063D4F7-81FF-483A-8BD5-91D68BA97FC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06194" y="-238433"/>
              <a:ext cx="303477" cy="330048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662CBC-D68F-4538-A75C-529D35021B62}"/>
                </a:ext>
              </a:extLst>
            </p:cNvPr>
            <p:cNvCxnSpPr/>
            <p:nvPr/>
          </p:nvCxnSpPr>
          <p:spPr>
            <a:xfrm>
              <a:off x="4421880" y="1255698"/>
              <a:ext cx="2661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6944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362128"/>
            <a:ext cx="6194555" cy="4593063"/>
            <a:chOff x="373987" y="362128"/>
            <a:chExt cx="6194555" cy="459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4FECF9-6DEB-4062-8CB1-72622D878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37" t="56227" r="72880" b="37934"/>
            <a:stretch/>
          </p:blipFill>
          <p:spPr>
            <a:xfrm>
              <a:off x="1796631" y="3962218"/>
              <a:ext cx="1162641" cy="9929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2391BE-33F7-4ED9-AB05-C52BF1713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08" t="57359" r="67892" b="39075"/>
            <a:stretch/>
          </p:blipFill>
          <p:spPr>
            <a:xfrm>
              <a:off x="3590869" y="4126374"/>
              <a:ext cx="1032693" cy="6646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1109AF-E442-4F36-8887-592DB87C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094" t="57341" r="60411" b="39035"/>
            <a:stretch/>
          </p:blipFill>
          <p:spPr>
            <a:xfrm>
              <a:off x="4996798" y="4134104"/>
              <a:ext cx="1571744" cy="664659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CD8EBAE-8BC0-4EE6-A1B4-869445097EB7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2708963" y="2822325"/>
              <a:ext cx="808883" cy="147090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72230B-CC74-4841-AB92-9A65E8351BE2}"/>
                </a:ext>
              </a:extLst>
            </p:cNvPr>
            <p:cNvCxnSpPr>
              <a:cxnSpLocks/>
            </p:cNvCxnSpPr>
            <p:nvPr/>
          </p:nvCxnSpPr>
          <p:spPr>
            <a:xfrm>
              <a:off x="3953435" y="3472155"/>
              <a:ext cx="0" cy="661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261B9D-69EF-4E6A-B558-BB34ED4DD0A0}"/>
                </a:ext>
              </a:extLst>
            </p:cNvPr>
            <p:cNvCxnSpPr/>
            <p:nvPr/>
          </p:nvCxnSpPr>
          <p:spPr>
            <a:xfrm>
              <a:off x="5358653" y="3472155"/>
              <a:ext cx="0" cy="661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668C-9023-46F3-B8CE-1F91BA06D791}"/>
                </a:ext>
              </a:extLst>
            </p:cNvPr>
            <p:cNvSpPr txBox="1"/>
            <p:nvPr/>
          </p:nvSpPr>
          <p:spPr>
            <a:xfrm>
              <a:off x="1878486" y="3809682"/>
              <a:ext cx="5757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+onderdeel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73BA9F-5D9E-490D-913F-BCE8DF7A6D6F}"/>
                </a:ext>
              </a:extLst>
            </p:cNvPr>
            <p:cNvSpPr txBox="1"/>
            <p:nvPr/>
          </p:nvSpPr>
          <p:spPr>
            <a:xfrm>
              <a:off x="5327133" y="3981010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0C0877-6438-4A9B-85B5-74EA52CA612F}"/>
                </a:ext>
              </a:extLst>
            </p:cNvPr>
            <p:cNvSpPr txBox="1"/>
            <p:nvPr/>
          </p:nvSpPr>
          <p:spPr>
            <a:xfrm>
              <a:off x="3489372" y="3962599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+opvulling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BD936D-355D-45B9-B078-9401DB13F177}"/>
                </a:ext>
              </a:extLst>
            </p:cNvPr>
            <p:cNvSpPr txBox="1"/>
            <p:nvPr/>
          </p:nvSpPr>
          <p:spPr>
            <a:xfrm>
              <a:off x="4704889" y="3982390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+meetfrequentie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D6ECB9-9901-4DB6-89AA-7951AAF5FC64}"/>
                </a:ext>
              </a:extLst>
            </p:cNvPr>
            <p:cNvSpPr txBox="1"/>
            <p:nvPr/>
          </p:nvSpPr>
          <p:spPr>
            <a:xfrm>
              <a:off x="3930083" y="396217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B899BC-72EA-49D4-9482-7C165BC738A8}"/>
                </a:ext>
              </a:extLst>
            </p:cNvPr>
            <p:cNvSpPr txBox="1"/>
            <p:nvPr/>
          </p:nvSpPr>
          <p:spPr>
            <a:xfrm>
              <a:off x="2343907" y="380968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13E9B5-D00B-4731-88B7-455E28C7E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608175" y="992687"/>
              <a:ext cx="193427" cy="53476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AD9D4B-FE02-469B-B025-C4536EEE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8" t="26987" r="82634" b="69736"/>
            <a:stretch/>
          </p:blipFill>
          <p:spPr>
            <a:xfrm>
              <a:off x="3738415" y="362128"/>
              <a:ext cx="1936523" cy="6402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7C3B8-E35D-4488-98FD-134302C4DF0B}"/>
              </a:ext>
            </a:extLst>
          </p:cNvPr>
          <p:cNvGrpSpPr/>
          <p:nvPr/>
        </p:nvGrpSpPr>
        <p:grpSpPr>
          <a:xfrm>
            <a:off x="1307690" y="1255698"/>
            <a:ext cx="3380321" cy="307850"/>
            <a:chOff x="1307690" y="1255698"/>
            <a:chExt cx="3380321" cy="307850"/>
          </a:xfrm>
        </p:grpSpPr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5997490B-EA65-4C1E-8A9A-352D45B9E51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06194" y="-238433"/>
              <a:ext cx="303477" cy="330048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5555D4-522E-411E-BDA8-72810D450DEC}"/>
                </a:ext>
              </a:extLst>
            </p:cNvPr>
            <p:cNvCxnSpPr/>
            <p:nvPr/>
          </p:nvCxnSpPr>
          <p:spPr>
            <a:xfrm>
              <a:off x="4421880" y="1255698"/>
              <a:ext cx="2661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03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BEAD84-E827-4E4E-A233-5A3CB5FB4F75}"/>
              </a:ext>
            </a:extLst>
          </p:cNvPr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9" name="Google Shape;359;p59"/>
          <p:cNvGraphicFramePr/>
          <p:nvPr>
            <p:extLst>
              <p:ext uri="{D42A27DB-BD31-4B8C-83A1-F6EECF244321}">
                <p14:modId xmlns:p14="http://schemas.microsoft.com/office/powerpoint/2010/main" val="561748521"/>
              </p:ext>
            </p:extLst>
          </p:nvPr>
        </p:nvGraphicFramePr>
        <p:xfrm>
          <a:off x="846298" y="1134267"/>
          <a:ext cx="7759820" cy="3565890"/>
        </p:xfrm>
        <a:graphic>
          <a:graphicData uri="http://schemas.openxmlformats.org/drawingml/2006/table">
            <a:tbl>
              <a:tblPr>
                <a:noFill/>
                <a:tableStyleId>{38927050-04BB-48FD-9B0C-A39A09DD7B1E}</a:tableStyleId>
              </a:tblPr>
              <a:tblGrid>
                <a:gridCol w="132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710">
                  <a:extLst>
                    <a:ext uri="{9D8B030D-6E8A-4147-A177-3AD203B41FA5}">
                      <a16:colId xmlns:a16="http://schemas.microsoft.com/office/drawing/2014/main" val="2519809456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13u30 - 13u40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Welkom en agenda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Dimitri </a:t>
                      </a:r>
                      <a:r>
                        <a:rPr lang="en-GB" sz="1000" b="0" i="0" u="none" strike="noStrike" noProof="0" dirty="0" err="1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Schepers</a:t>
                      </a:r>
                      <a:endParaRPr lang="en" sz="10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002990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13u40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 -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 13u50</a:t>
                      </a:r>
                      <a:endParaRPr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Aanleiding </a:t>
                      </a:r>
                      <a:r>
                        <a:rPr lang="en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en context &amp; 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Introductie </a:t>
                      </a:r>
                      <a:r>
                        <a:rPr lang="nl-BE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OSLO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Marleen Vandamme &amp; Dimitri Schepers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13u50 - 14u00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Recap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4710093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14u00 - 14</a:t>
                      </a:r>
                      <a:r>
                        <a:rPr lang="en-GB" dirty="0">
                          <a:latin typeface="FlandersArtSans-Regular"/>
                          <a:ea typeface="Proxima Nova"/>
                          <a:cs typeface="Proxima Nova"/>
                        </a:rPr>
                        <a:t>u2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Basis van het model: ISO Observaties &amp; Metingen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Geert Thijs</a:t>
                      </a:r>
                      <a:endParaRPr lang="en" sz="10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21454446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14</a:t>
                      </a:r>
                      <a:r>
                        <a:rPr lang="en-GB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u20 - 15u00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Model overlopen: </a:t>
                      </a:r>
                      <a:r>
                        <a:rPr lang="en-GB" sz="1100" b="1" dirty="0" err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Grondwatermeetnet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Anthony Van Heymbeeck</a:t>
                      </a: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5706213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15u00 - 15u10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Pauze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533361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</a:rPr>
                        <a:t>15u10 - 15u50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Model overlopen: Sondering</a:t>
                      </a:r>
                      <a:endParaRPr lang="nl-NL" sz="1100" b="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Anthony Van Heymbeeck</a:t>
                      </a:r>
                      <a:endParaRPr lang="nl-BE" sz="100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</a:rPr>
                        <a:t>15u50 - 16u20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Consilidatie verschillende modellen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Geert Thijs</a:t>
                      </a:r>
                      <a:endParaRPr lang="en" sz="1000" b="0" i="0" u="none" strike="noStrike" noProof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16u20 - 16u30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Q&amp;A en verdere verloop: roadmap en actiepunten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88042052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7A77272-C307-485B-B90C-6BD531F88F4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3EE6-0160-4761-BCC2-891980DAFB93}"/>
              </a:ext>
            </a:extLst>
          </p:cNvPr>
          <p:cNvGrpSpPr/>
          <p:nvPr/>
        </p:nvGrpSpPr>
        <p:grpSpPr>
          <a:xfrm>
            <a:off x="373987" y="362128"/>
            <a:ext cx="8494348" cy="4593063"/>
            <a:chOff x="373987" y="362128"/>
            <a:chExt cx="8494348" cy="45930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F9B7FE-D3E8-46CF-94AC-743DC49A4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21" t="39674" r="82351" b="49835"/>
            <a:stretch/>
          </p:blipFill>
          <p:spPr>
            <a:xfrm>
              <a:off x="373987" y="1563547"/>
              <a:ext cx="1867405" cy="18725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F81741-D831-4DC4-B86B-900D41C8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976" t="41475" r="63691" b="48066"/>
            <a:stretch/>
          </p:blipFill>
          <p:spPr>
            <a:xfrm>
              <a:off x="3848856" y="1527453"/>
              <a:ext cx="1799062" cy="194470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4A2E76-707F-4DF9-AA16-7D0FD558E6E4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41392" y="2499804"/>
              <a:ext cx="16074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4FECF9-6DEB-4062-8CB1-72622D878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37" t="56227" r="72880" b="37934"/>
            <a:stretch/>
          </p:blipFill>
          <p:spPr>
            <a:xfrm>
              <a:off x="1796631" y="3962218"/>
              <a:ext cx="1162641" cy="9929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2391BE-33F7-4ED9-AB05-C52BF1713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908" t="57359" r="67892" b="39075"/>
            <a:stretch/>
          </p:blipFill>
          <p:spPr>
            <a:xfrm>
              <a:off x="3590869" y="4126374"/>
              <a:ext cx="1032693" cy="6646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1109AF-E442-4F36-8887-592DB87CA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094" t="57341" r="60411" b="39035"/>
            <a:stretch/>
          </p:blipFill>
          <p:spPr>
            <a:xfrm>
              <a:off x="4996798" y="4134104"/>
              <a:ext cx="1571744" cy="6646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A9D276-462C-4210-861F-E26F2B3A1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516" t="56430" r="51212" b="39065"/>
            <a:stretch/>
          </p:blipFill>
          <p:spPr>
            <a:xfrm>
              <a:off x="7001122" y="4073343"/>
              <a:ext cx="1867213" cy="770722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CD8EBAE-8BC0-4EE6-A1B4-869445097EB7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2708963" y="2822325"/>
              <a:ext cx="808883" cy="147090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72230B-CC74-4841-AB92-9A65E8351BE2}"/>
                </a:ext>
              </a:extLst>
            </p:cNvPr>
            <p:cNvCxnSpPr>
              <a:cxnSpLocks/>
            </p:cNvCxnSpPr>
            <p:nvPr/>
          </p:nvCxnSpPr>
          <p:spPr>
            <a:xfrm>
              <a:off x="3953435" y="3472155"/>
              <a:ext cx="0" cy="661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261B9D-69EF-4E6A-B558-BB34ED4DD0A0}"/>
                </a:ext>
              </a:extLst>
            </p:cNvPr>
            <p:cNvCxnSpPr/>
            <p:nvPr/>
          </p:nvCxnSpPr>
          <p:spPr>
            <a:xfrm>
              <a:off x="5358653" y="3472155"/>
              <a:ext cx="0" cy="6619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0149DAB5-F821-4730-AE62-1F0AF7DAB23F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6331320" y="2469933"/>
              <a:ext cx="920008" cy="2286811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2668C-9023-46F3-B8CE-1F91BA06D791}"/>
                </a:ext>
              </a:extLst>
            </p:cNvPr>
            <p:cNvSpPr txBox="1"/>
            <p:nvPr/>
          </p:nvSpPr>
          <p:spPr>
            <a:xfrm>
              <a:off x="1878486" y="3809682"/>
              <a:ext cx="57579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+onderdeel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73BA9F-5D9E-490D-913F-BCE8DF7A6D6F}"/>
                </a:ext>
              </a:extLst>
            </p:cNvPr>
            <p:cNvSpPr txBox="1"/>
            <p:nvPr/>
          </p:nvSpPr>
          <p:spPr>
            <a:xfrm>
              <a:off x="5327133" y="3981010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0C0877-6438-4A9B-85B5-74EA52CA612F}"/>
                </a:ext>
              </a:extLst>
            </p:cNvPr>
            <p:cNvSpPr txBox="1"/>
            <p:nvPr/>
          </p:nvSpPr>
          <p:spPr>
            <a:xfrm>
              <a:off x="3489372" y="3962599"/>
              <a:ext cx="53732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+opvulling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BD936D-355D-45B9-B078-9401DB13F177}"/>
                </a:ext>
              </a:extLst>
            </p:cNvPr>
            <p:cNvSpPr txBox="1"/>
            <p:nvPr/>
          </p:nvSpPr>
          <p:spPr>
            <a:xfrm>
              <a:off x="4704889" y="3982390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+meetfrequentie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E12193-9A41-4013-9F44-2C584CDA1307}"/>
                </a:ext>
              </a:extLst>
            </p:cNvPr>
            <p:cNvSpPr txBox="1"/>
            <p:nvPr/>
          </p:nvSpPr>
          <p:spPr>
            <a:xfrm>
              <a:off x="7545415" y="3914845"/>
              <a:ext cx="4555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+ligging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D6ECB9-9901-4DB6-89AA-7951AAF5FC64}"/>
                </a:ext>
              </a:extLst>
            </p:cNvPr>
            <p:cNvSpPr txBox="1"/>
            <p:nvPr/>
          </p:nvSpPr>
          <p:spPr>
            <a:xfrm>
              <a:off x="3930083" y="396217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B899BC-72EA-49D4-9482-7C165BC738A8}"/>
                </a:ext>
              </a:extLst>
            </p:cNvPr>
            <p:cNvSpPr txBox="1"/>
            <p:nvPr/>
          </p:nvSpPr>
          <p:spPr>
            <a:xfrm>
              <a:off x="2343907" y="380968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0..*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13E9B5-D00B-4731-88B7-455E28C7E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5" b="64605"/>
            <a:stretch/>
          </p:blipFill>
          <p:spPr>
            <a:xfrm flipH="1">
              <a:off x="4608175" y="992687"/>
              <a:ext cx="193427" cy="53476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7AD9D4B-FE02-469B-B025-C4536EEEC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38" t="26987" r="82634" b="69736"/>
            <a:stretch/>
          </p:blipFill>
          <p:spPr>
            <a:xfrm>
              <a:off x="3738415" y="362128"/>
              <a:ext cx="1936523" cy="64026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CDEC29-B78A-4CED-B497-2AF130DC448C}"/>
              </a:ext>
            </a:extLst>
          </p:cNvPr>
          <p:cNvGrpSpPr/>
          <p:nvPr/>
        </p:nvGrpSpPr>
        <p:grpSpPr>
          <a:xfrm>
            <a:off x="1307690" y="1255698"/>
            <a:ext cx="3380321" cy="307850"/>
            <a:chOff x="1307690" y="1255698"/>
            <a:chExt cx="3380321" cy="307850"/>
          </a:xfrm>
        </p:grpSpPr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F290970C-3594-45D5-891A-2D0BC1394F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806194" y="-238433"/>
              <a:ext cx="303477" cy="3300485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FC036E0-9ABD-40A3-A645-E473FC41AD48}"/>
                </a:ext>
              </a:extLst>
            </p:cNvPr>
            <p:cNvCxnSpPr/>
            <p:nvPr/>
          </p:nvCxnSpPr>
          <p:spPr>
            <a:xfrm>
              <a:off x="4421880" y="1255698"/>
              <a:ext cx="2661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91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2985F0-82A3-47EA-B529-C4D8A824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6" t="41475" r="63691" b="48066"/>
          <a:stretch/>
        </p:blipFill>
        <p:spPr>
          <a:xfrm>
            <a:off x="709159" y="545823"/>
            <a:ext cx="1799062" cy="194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49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3D13D1-A363-4119-8324-CBD7D65BA8D3}"/>
              </a:ext>
            </a:extLst>
          </p:cNvPr>
          <p:cNvGrpSpPr/>
          <p:nvPr/>
        </p:nvGrpSpPr>
        <p:grpSpPr>
          <a:xfrm>
            <a:off x="709159" y="116740"/>
            <a:ext cx="5558110" cy="2373785"/>
            <a:chOff x="709159" y="116740"/>
            <a:chExt cx="5558110" cy="237378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07E8CAA-BD98-4517-BDC5-B1CF0B698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4605"/>
            <a:stretch/>
          </p:blipFill>
          <p:spPr>
            <a:xfrm flipH="1">
              <a:off x="5292725" y="752712"/>
              <a:ext cx="193427" cy="5347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2985F0-82A3-47EA-B529-C4D8A8246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976" t="41475" r="63691" b="48066"/>
            <a:stretch/>
          </p:blipFill>
          <p:spPr>
            <a:xfrm>
              <a:off x="709159" y="545823"/>
              <a:ext cx="1799062" cy="194470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9BA02BB-FAA7-4799-863B-F29D54373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367" t="31442" r="43151" b="65421"/>
            <a:stretch/>
          </p:blipFill>
          <p:spPr>
            <a:xfrm>
              <a:off x="4813985" y="1220243"/>
              <a:ext cx="1122891" cy="59586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3EB2A82-1AEF-4FE1-9FD7-3A502944199D}"/>
                </a:ext>
              </a:extLst>
            </p:cNvPr>
            <p:cNvCxnSpPr>
              <a:stCxn id="16" idx="3"/>
              <a:endCxn id="25" idx="1"/>
            </p:cNvCxnSpPr>
            <p:nvPr/>
          </p:nvCxnSpPr>
          <p:spPr>
            <a:xfrm>
              <a:off x="2508221" y="1518174"/>
              <a:ext cx="23057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F81124-8A64-47F7-8BA4-DE34E3DD9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868" t="20687" r="41702" b="75752"/>
            <a:stretch/>
          </p:blipFill>
          <p:spPr>
            <a:xfrm>
              <a:off x="4483589" y="116740"/>
              <a:ext cx="1783680" cy="647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179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3D13D1-A363-4119-8324-CBD7D65BA8D3}"/>
              </a:ext>
            </a:extLst>
          </p:cNvPr>
          <p:cNvGrpSpPr/>
          <p:nvPr/>
        </p:nvGrpSpPr>
        <p:grpSpPr>
          <a:xfrm>
            <a:off x="709159" y="116740"/>
            <a:ext cx="8233126" cy="4887448"/>
            <a:chOff x="709159" y="116740"/>
            <a:chExt cx="8233126" cy="488744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A99B3CD-9F7B-4029-84E5-8BD60ED5B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4605"/>
            <a:stretch/>
          </p:blipFill>
          <p:spPr>
            <a:xfrm flipH="1">
              <a:off x="5278716" y="1802657"/>
              <a:ext cx="193427" cy="53476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07E8CAA-BD98-4517-BDC5-B1CF0B698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4605"/>
            <a:stretch/>
          </p:blipFill>
          <p:spPr>
            <a:xfrm flipH="1">
              <a:off x="5292725" y="752712"/>
              <a:ext cx="193427" cy="5347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2985F0-82A3-47EA-B529-C4D8A8246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976" t="41475" r="63691" b="48066"/>
            <a:stretch/>
          </p:blipFill>
          <p:spPr>
            <a:xfrm>
              <a:off x="709159" y="545823"/>
              <a:ext cx="1799062" cy="19447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13DBEA4-5AF7-46E7-AC7B-AEC7324D7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044" t="44943" r="47471" b="44610"/>
            <a:stretch/>
          </p:blipFill>
          <p:spPr>
            <a:xfrm>
              <a:off x="1095448" y="3238437"/>
              <a:ext cx="1669029" cy="176575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333E2E-796B-4C7C-98D6-39559BB82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400" t="47241" r="38687" b="46903"/>
            <a:stretch/>
          </p:blipFill>
          <p:spPr>
            <a:xfrm>
              <a:off x="7783438" y="3686491"/>
              <a:ext cx="1158847" cy="8696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A33447-A852-4B8D-9F3A-D3F270577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698" t="44927" r="27807" b="44543"/>
            <a:stretch/>
          </p:blipFill>
          <p:spPr>
            <a:xfrm>
              <a:off x="3296475" y="3271702"/>
              <a:ext cx="1595787" cy="16992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A668A9-4DE1-4A55-9C79-09EF89B30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166" t="47947" r="21357" b="47526"/>
            <a:stretch/>
          </p:blipFill>
          <p:spPr>
            <a:xfrm>
              <a:off x="6688623" y="3703561"/>
              <a:ext cx="846060" cy="8354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82884D-A2D3-424C-9EC1-997984F93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284" t="47582" r="13522" b="47223"/>
            <a:stretch/>
          </p:blipFill>
          <p:spPr>
            <a:xfrm>
              <a:off x="5236808" y="3682001"/>
              <a:ext cx="1158847" cy="8786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9BA02BB-FAA7-4799-863B-F29D54373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367" t="31442" r="43151" b="65421"/>
            <a:stretch/>
          </p:blipFill>
          <p:spPr>
            <a:xfrm>
              <a:off x="4813985" y="1220243"/>
              <a:ext cx="1122891" cy="595862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3EB2A82-1AEF-4FE1-9FD7-3A502944199D}"/>
                </a:ext>
              </a:extLst>
            </p:cNvPr>
            <p:cNvCxnSpPr>
              <a:stCxn id="16" idx="3"/>
              <a:endCxn id="25" idx="1"/>
            </p:cNvCxnSpPr>
            <p:nvPr/>
          </p:nvCxnSpPr>
          <p:spPr>
            <a:xfrm>
              <a:off x="2508221" y="1518174"/>
              <a:ext cx="23057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EC1369DD-9CE5-4AF7-8992-8511956F853E}"/>
                </a:ext>
              </a:extLst>
            </p:cNvPr>
            <p:cNvCxnSpPr>
              <a:stCxn id="17" idx="0"/>
              <a:endCxn id="27" idx="2"/>
            </p:cNvCxnSpPr>
            <p:nvPr/>
          </p:nvCxnSpPr>
          <p:spPr>
            <a:xfrm rot="5400000" flipH="1" flipV="1">
              <a:off x="3202189" y="1065197"/>
              <a:ext cx="901014" cy="3445466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5B97B6E-7B7E-4473-AD52-29737BEAFD16}"/>
                </a:ext>
              </a:extLst>
            </p:cNvPr>
            <p:cNvCxnSpPr>
              <a:stCxn id="19" idx="0"/>
              <a:endCxn id="27" idx="2"/>
            </p:cNvCxnSpPr>
            <p:nvPr/>
          </p:nvCxnSpPr>
          <p:spPr>
            <a:xfrm rot="5400000" flipH="1" flipV="1">
              <a:off x="4267760" y="2164033"/>
              <a:ext cx="934279" cy="1281060"/>
            </a:xfrm>
            <a:prstGeom prst="bentConnector3">
              <a:avLst>
                <a:gd name="adj1" fmla="val 5215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D664481C-E9EA-4681-A130-820900DD307F}"/>
                </a:ext>
              </a:extLst>
            </p:cNvPr>
            <p:cNvCxnSpPr>
              <a:stCxn id="21" idx="0"/>
              <a:endCxn id="27" idx="2"/>
            </p:cNvCxnSpPr>
            <p:nvPr/>
          </p:nvCxnSpPr>
          <p:spPr>
            <a:xfrm rot="16200000" flipV="1">
              <a:off x="4923542" y="2789310"/>
              <a:ext cx="1344578" cy="440803"/>
            </a:xfrm>
            <a:prstGeom prst="bentConnector3">
              <a:avLst>
                <a:gd name="adj1" fmla="val 6650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D5D06BF7-ED22-4464-A809-5E9EE9C5F645}"/>
                </a:ext>
              </a:extLst>
            </p:cNvPr>
            <p:cNvCxnSpPr>
              <a:stCxn id="20" idx="0"/>
              <a:endCxn id="27" idx="2"/>
            </p:cNvCxnSpPr>
            <p:nvPr/>
          </p:nvCxnSpPr>
          <p:spPr>
            <a:xfrm rot="16200000" flipV="1">
              <a:off x="5560472" y="2152380"/>
              <a:ext cx="1366138" cy="1736224"/>
            </a:xfrm>
            <a:prstGeom prst="bentConnector3">
              <a:avLst>
                <a:gd name="adj1" fmla="val 6673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4B02B17-3916-4215-B065-311C74A502F4}"/>
                </a:ext>
              </a:extLst>
            </p:cNvPr>
            <p:cNvCxnSpPr>
              <a:stCxn id="18" idx="0"/>
              <a:endCxn id="27" idx="2"/>
            </p:cNvCxnSpPr>
            <p:nvPr/>
          </p:nvCxnSpPr>
          <p:spPr>
            <a:xfrm rot="16200000" flipV="1">
              <a:off x="6194612" y="1518240"/>
              <a:ext cx="1349068" cy="2987433"/>
            </a:xfrm>
            <a:prstGeom prst="bentConnector3">
              <a:avLst>
                <a:gd name="adj1" fmla="val 6644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CF81124-8A64-47F7-8BA4-DE34E3DD9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868" t="20687" r="41702" b="75752"/>
            <a:stretch/>
          </p:blipFill>
          <p:spPr>
            <a:xfrm>
              <a:off x="4483589" y="116740"/>
              <a:ext cx="1783680" cy="647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602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6EF7C-C92F-49E6-AD0C-CE0826194CE6}"/>
              </a:ext>
            </a:extLst>
          </p:cNvPr>
          <p:cNvGrpSpPr/>
          <p:nvPr/>
        </p:nvGrpSpPr>
        <p:grpSpPr>
          <a:xfrm>
            <a:off x="1171345" y="387168"/>
            <a:ext cx="2659651" cy="4657586"/>
            <a:chOff x="1171345" y="387168"/>
            <a:chExt cx="2659651" cy="465758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DEDC32D-BC33-458B-A397-92316BE702E9}"/>
                </a:ext>
              </a:extLst>
            </p:cNvPr>
            <p:cNvGrpSpPr/>
            <p:nvPr/>
          </p:nvGrpSpPr>
          <p:grpSpPr>
            <a:xfrm>
              <a:off x="1171345" y="387168"/>
              <a:ext cx="2659651" cy="2997326"/>
              <a:chOff x="1352951" y="960386"/>
              <a:chExt cx="2659651" cy="299732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8C15AF7-D52F-4A6E-81A4-5C41F94AC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238" t="31941" r="43020" b="62218"/>
              <a:stretch/>
            </p:blipFill>
            <p:spPr>
              <a:xfrm>
                <a:off x="2431045" y="3317451"/>
                <a:ext cx="137986" cy="640261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8A7A30-CB99-43D8-A013-F268DC0F83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238" t="31941" r="42998" b="64477"/>
              <a:stretch/>
            </p:blipFill>
            <p:spPr>
              <a:xfrm>
                <a:off x="2431045" y="2291148"/>
                <a:ext cx="141977" cy="3926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C29296E-1EB3-4F11-99FA-C957AC9185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538" t="26987" r="82634" b="69736"/>
              <a:stretch/>
            </p:blipFill>
            <p:spPr>
              <a:xfrm>
                <a:off x="1531777" y="2683914"/>
                <a:ext cx="1936522" cy="64026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530C117-FE03-495F-AD1C-5F4FD8C6D4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402" t="19250" r="81466" b="77350"/>
              <a:stretch/>
            </p:blipFill>
            <p:spPr>
              <a:xfrm>
                <a:off x="1352951" y="1741236"/>
                <a:ext cx="2294174" cy="563777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1381552-F4FC-49EA-8BD0-3FBBD8379B33}"/>
                  </a:ext>
                </a:extLst>
              </p:cNvPr>
              <p:cNvSpPr/>
              <p:nvPr/>
            </p:nvSpPr>
            <p:spPr>
              <a:xfrm>
                <a:off x="3755264" y="960386"/>
                <a:ext cx="257338" cy="12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2D2A158-9AB8-4BF4-9FF4-CD7990C00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976" t="41475" r="63691" b="48066"/>
            <a:stretch/>
          </p:blipFill>
          <p:spPr>
            <a:xfrm>
              <a:off x="1418901" y="3100052"/>
              <a:ext cx="1799062" cy="1944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625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FFC5A0-7965-4BD5-8883-AB08E67FCDCE}"/>
              </a:ext>
            </a:extLst>
          </p:cNvPr>
          <p:cNvGrpSpPr/>
          <p:nvPr/>
        </p:nvGrpSpPr>
        <p:grpSpPr>
          <a:xfrm>
            <a:off x="1171345" y="387168"/>
            <a:ext cx="6737375" cy="4657586"/>
            <a:chOff x="1171345" y="387168"/>
            <a:chExt cx="6737375" cy="465758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470DF7-74E5-4AB9-A12F-C278918347FA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217963" y="4072403"/>
              <a:ext cx="3081984" cy="20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F6EF7C-C92F-49E6-AD0C-CE0826194CE6}"/>
                </a:ext>
              </a:extLst>
            </p:cNvPr>
            <p:cNvGrpSpPr/>
            <p:nvPr/>
          </p:nvGrpSpPr>
          <p:grpSpPr>
            <a:xfrm>
              <a:off x="1171345" y="387168"/>
              <a:ext cx="6737375" cy="4657586"/>
              <a:chOff x="1171345" y="387168"/>
              <a:chExt cx="6737375" cy="46575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F4986D2-280F-4988-B7F7-37D8303B31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117" t="30368" r="56288" b="63102"/>
              <a:stretch/>
            </p:blipFill>
            <p:spPr>
              <a:xfrm>
                <a:off x="6254490" y="3188003"/>
                <a:ext cx="1654230" cy="146372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DEDC32D-BC33-458B-A397-92316BE702E9}"/>
                  </a:ext>
                </a:extLst>
              </p:cNvPr>
              <p:cNvGrpSpPr/>
              <p:nvPr/>
            </p:nvGrpSpPr>
            <p:grpSpPr>
              <a:xfrm>
                <a:off x="1171345" y="387168"/>
                <a:ext cx="2659651" cy="2997326"/>
                <a:chOff x="1352951" y="960386"/>
                <a:chExt cx="2659651" cy="2997326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8C15AF7-D52F-4A6E-81A4-5C41F94AC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3020" b="62218"/>
                <a:stretch/>
              </p:blipFill>
              <p:spPr>
                <a:xfrm>
                  <a:off x="2431045" y="3317451"/>
                  <a:ext cx="137986" cy="64026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48A7A30-CB99-43D8-A013-F268DC0F8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2998" b="64477"/>
                <a:stretch/>
              </p:blipFill>
              <p:spPr>
                <a:xfrm>
                  <a:off x="2431045" y="2291148"/>
                  <a:ext cx="141977" cy="39265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C29296E-1EB3-4F11-99FA-C957AC918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538" t="26987" r="82634" b="69736"/>
                <a:stretch/>
              </p:blipFill>
              <p:spPr>
                <a:xfrm>
                  <a:off x="1531777" y="2683914"/>
                  <a:ext cx="1936522" cy="64026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530C117-FE03-495F-AD1C-5F4FD8C6D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402" t="19250" r="81466" b="77350"/>
                <a:stretch/>
              </p:blipFill>
              <p:spPr>
                <a:xfrm>
                  <a:off x="1352951" y="1741236"/>
                  <a:ext cx="2294174" cy="563777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1381552-F4FC-49EA-8BD0-3FBBD8379B33}"/>
                    </a:ext>
                  </a:extLst>
                </p:cNvPr>
                <p:cNvSpPr/>
                <p:nvPr/>
              </p:nvSpPr>
              <p:spPr>
                <a:xfrm>
                  <a:off x="3755264" y="960386"/>
                  <a:ext cx="257338" cy="1220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D2A158-9AB8-4BF4-9FF4-CD7990C00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976" t="41475" r="63691" b="48066"/>
              <a:stretch/>
            </p:blipFill>
            <p:spPr>
              <a:xfrm>
                <a:off x="1418901" y="3100052"/>
                <a:ext cx="1799062" cy="19447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2194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FFC5A0-7965-4BD5-8883-AB08E67FCDCE}"/>
              </a:ext>
            </a:extLst>
          </p:cNvPr>
          <p:cNvGrpSpPr/>
          <p:nvPr/>
        </p:nvGrpSpPr>
        <p:grpSpPr>
          <a:xfrm>
            <a:off x="1171345" y="387168"/>
            <a:ext cx="6801310" cy="4657586"/>
            <a:chOff x="1171345" y="387168"/>
            <a:chExt cx="6801310" cy="465758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470DF7-74E5-4AB9-A12F-C278918347FA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217963" y="4072403"/>
              <a:ext cx="3081984" cy="20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F6EF7C-C92F-49E6-AD0C-CE0826194CE6}"/>
                </a:ext>
              </a:extLst>
            </p:cNvPr>
            <p:cNvGrpSpPr/>
            <p:nvPr/>
          </p:nvGrpSpPr>
          <p:grpSpPr>
            <a:xfrm>
              <a:off x="1171345" y="387168"/>
              <a:ext cx="6801310" cy="4657586"/>
              <a:chOff x="1171345" y="387168"/>
              <a:chExt cx="6801310" cy="46575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F4986D2-280F-4988-B7F7-37D8303B31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117" t="30368" r="56288" b="63102"/>
              <a:stretch/>
            </p:blipFill>
            <p:spPr>
              <a:xfrm>
                <a:off x="6254490" y="3188003"/>
                <a:ext cx="1654230" cy="146372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DEDC32D-BC33-458B-A397-92316BE702E9}"/>
                  </a:ext>
                </a:extLst>
              </p:cNvPr>
              <p:cNvGrpSpPr/>
              <p:nvPr/>
            </p:nvGrpSpPr>
            <p:grpSpPr>
              <a:xfrm>
                <a:off x="1171345" y="387168"/>
                <a:ext cx="6801310" cy="2997326"/>
                <a:chOff x="1352951" y="960386"/>
                <a:chExt cx="6801310" cy="2997326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8C15AF7-D52F-4A6E-81A4-5C41F94AC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3020" b="62218"/>
                <a:stretch/>
              </p:blipFill>
              <p:spPr>
                <a:xfrm>
                  <a:off x="2431045" y="3317451"/>
                  <a:ext cx="137986" cy="64026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48A7A30-CB99-43D8-A013-F268DC0F8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2998" b="64477"/>
                <a:stretch/>
              </p:blipFill>
              <p:spPr>
                <a:xfrm>
                  <a:off x="2431045" y="2291148"/>
                  <a:ext cx="141977" cy="39265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C29296E-1EB3-4F11-99FA-C957AC918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538" t="26987" r="82634" b="69736"/>
                <a:stretch/>
              </p:blipFill>
              <p:spPr>
                <a:xfrm>
                  <a:off x="1531777" y="2683914"/>
                  <a:ext cx="1936522" cy="64026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FB440FD-9CA0-47B2-A2F0-C35C10F5DF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117" t="18084" r="71794" b="75798"/>
                <a:stretch/>
              </p:blipFill>
              <p:spPr>
                <a:xfrm>
                  <a:off x="6372161" y="1913031"/>
                  <a:ext cx="1782100" cy="105250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530C117-FE03-495F-AD1C-5F4FD8C6D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402" t="19250" r="81466" b="77350"/>
                <a:stretch/>
              </p:blipFill>
              <p:spPr>
                <a:xfrm>
                  <a:off x="1352951" y="1741236"/>
                  <a:ext cx="2294174" cy="56377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BA3B2DC7-1AED-4899-A270-EA950E13D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3020" b="60776"/>
                <a:stretch/>
              </p:blipFill>
              <p:spPr>
                <a:xfrm>
                  <a:off x="7196097" y="2962824"/>
                  <a:ext cx="137986" cy="798397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1381552-F4FC-49EA-8BD0-3FBBD8379B33}"/>
                    </a:ext>
                  </a:extLst>
                </p:cNvPr>
                <p:cNvSpPr/>
                <p:nvPr/>
              </p:nvSpPr>
              <p:spPr>
                <a:xfrm>
                  <a:off x="3755264" y="960386"/>
                  <a:ext cx="257338" cy="1220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/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D2A158-9AB8-4BF4-9FF4-CD7990C00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976" t="41475" r="63691" b="48066"/>
              <a:stretch/>
            </p:blipFill>
            <p:spPr>
              <a:xfrm>
                <a:off x="1418901" y="3100052"/>
                <a:ext cx="1799062" cy="19447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303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FFC5A0-7965-4BD5-8883-AB08E67FCDCE}"/>
              </a:ext>
            </a:extLst>
          </p:cNvPr>
          <p:cNvGrpSpPr/>
          <p:nvPr/>
        </p:nvGrpSpPr>
        <p:grpSpPr>
          <a:xfrm>
            <a:off x="1171345" y="26094"/>
            <a:ext cx="6801310" cy="5018660"/>
            <a:chOff x="1171345" y="26094"/>
            <a:chExt cx="6801310" cy="501866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470DF7-74E5-4AB9-A12F-C278918347FA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217963" y="4072403"/>
              <a:ext cx="3081984" cy="20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F6EF7C-C92F-49E6-AD0C-CE0826194CE6}"/>
                </a:ext>
              </a:extLst>
            </p:cNvPr>
            <p:cNvGrpSpPr/>
            <p:nvPr/>
          </p:nvGrpSpPr>
          <p:grpSpPr>
            <a:xfrm>
              <a:off x="1171345" y="26094"/>
              <a:ext cx="6801310" cy="5018660"/>
              <a:chOff x="1171345" y="26094"/>
              <a:chExt cx="6801310" cy="50186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F4986D2-280F-4988-B7F7-37D8303B31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117" t="30368" r="56288" b="63102"/>
              <a:stretch/>
            </p:blipFill>
            <p:spPr>
              <a:xfrm>
                <a:off x="6254490" y="3188003"/>
                <a:ext cx="1654230" cy="146372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DEDC32D-BC33-458B-A397-92316BE702E9}"/>
                  </a:ext>
                </a:extLst>
              </p:cNvPr>
              <p:cNvGrpSpPr/>
              <p:nvPr/>
            </p:nvGrpSpPr>
            <p:grpSpPr>
              <a:xfrm>
                <a:off x="1171345" y="26094"/>
                <a:ext cx="6801310" cy="3358400"/>
                <a:chOff x="1352951" y="599312"/>
                <a:chExt cx="6801310" cy="335840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8C15AF7-D52F-4A6E-81A4-5C41F94AC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3020" b="62218"/>
                <a:stretch/>
              </p:blipFill>
              <p:spPr>
                <a:xfrm>
                  <a:off x="2431045" y="3317451"/>
                  <a:ext cx="137986" cy="64026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48A7A30-CB99-43D8-A013-F268DC0F83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2998" b="64477"/>
                <a:stretch/>
              </p:blipFill>
              <p:spPr>
                <a:xfrm>
                  <a:off x="2431045" y="2291148"/>
                  <a:ext cx="141977" cy="39265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40E7B5F5-CAE7-4BF8-B7C0-0A165365BB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2998" b="64477"/>
                <a:stretch/>
              </p:blipFill>
              <p:spPr>
                <a:xfrm>
                  <a:off x="4673502" y="1134487"/>
                  <a:ext cx="141977" cy="39265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8C29296E-1EB3-4F11-99FA-C957AC918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538" t="26987" r="82634" b="69736"/>
                <a:stretch/>
              </p:blipFill>
              <p:spPr>
                <a:xfrm>
                  <a:off x="1531777" y="2683914"/>
                  <a:ext cx="1936522" cy="64026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FB440FD-9CA0-47B2-A2F0-C35C10F5DF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2117" t="18084" r="71794" b="75798"/>
                <a:stretch/>
              </p:blipFill>
              <p:spPr>
                <a:xfrm>
                  <a:off x="6372161" y="1913031"/>
                  <a:ext cx="1782100" cy="105250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530C117-FE03-495F-AD1C-5F4FD8C6D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0402" t="19250" r="81466" b="77350"/>
                <a:stretch/>
              </p:blipFill>
              <p:spPr>
                <a:xfrm>
                  <a:off x="1352951" y="1741236"/>
                  <a:ext cx="2294174" cy="56377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BA3B2DC7-1AED-4899-A270-EA950E13D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6238" t="31941" r="43020" b="60776"/>
                <a:stretch/>
              </p:blipFill>
              <p:spPr>
                <a:xfrm>
                  <a:off x="7196097" y="2962824"/>
                  <a:ext cx="137986" cy="798397"/>
                </a:xfrm>
                <a:prstGeom prst="rect">
                  <a:avLst/>
                </a:prstGeom>
              </p:spPr>
            </p:pic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CDFEDA3-F061-4526-98DE-DF9EF9EACB46}"/>
                    </a:ext>
                  </a:extLst>
                </p:cNvPr>
                <p:cNvGrpSpPr/>
                <p:nvPr/>
              </p:nvGrpSpPr>
              <p:grpSpPr>
                <a:xfrm>
                  <a:off x="3755264" y="599312"/>
                  <a:ext cx="1633472" cy="550558"/>
                  <a:chOff x="2069690" y="1747078"/>
                  <a:chExt cx="2387601" cy="804735"/>
                </a:xfrm>
              </p:grpSpPr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F64ED35-E78F-424A-933A-1E33C4A58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5811" t="9651" r="78332" b="86990"/>
                  <a:stretch/>
                </p:blipFill>
                <p:spPr>
                  <a:xfrm>
                    <a:off x="2069691" y="1747078"/>
                    <a:ext cx="2387600" cy="804735"/>
                  </a:xfrm>
                  <a:prstGeom prst="rect">
                    <a:avLst/>
                  </a:prstGeom>
                </p:spPr>
              </p:pic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1381552-F4FC-49EA-8BD0-3FBBD8379B33}"/>
                      </a:ext>
                    </a:extLst>
                  </p:cNvPr>
                  <p:cNvSpPr/>
                  <p:nvPr/>
                </p:nvSpPr>
                <p:spPr>
                  <a:xfrm>
                    <a:off x="2069690" y="2274849"/>
                    <a:ext cx="376144" cy="1784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BE"/>
                  </a:p>
                </p:txBody>
              </p:sp>
            </p:grpSp>
            <p:cxnSp>
              <p:nvCxnSpPr>
                <p:cNvPr id="37" name="Connector: Elbow 36">
                  <a:extLst>
                    <a:ext uri="{FF2B5EF4-FFF2-40B4-BE49-F238E27FC236}">
                      <a16:creationId xmlns:a16="http://schemas.microsoft.com/office/drawing/2014/main" id="{60683CF3-BAD8-4C9F-A832-C0D76BA13F34}"/>
                    </a:ext>
                  </a:extLst>
                </p:cNvPr>
                <p:cNvCxnSpPr>
                  <a:stCxn id="31" idx="0"/>
                  <a:endCxn id="36" idx="2"/>
                </p:cNvCxnSpPr>
                <p:nvPr/>
              </p:nvCxnSpPr>
              <p:spPr>
                <a:xfrm rot="5400000" flipH="1" flipV="1">
                  <a:off x="3515216" y="511962"/>
                  <a:ext cx="214097" cy="2244453"/>
                </a:xfrm>
                <a:prstGeom prst="bentConnector3">
                  <a:avLst>
                    <a:gd name="adj1" fmla="val 106527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Elbow 37">
                  <a:extLst>
                    <a:ext uri="{FF2B5EF4-FFF2-40B4-BE49-F238E27FC236}">
                      <a16:creationId xmlns:a16="http://schemas.microsoft.com/office/drawing/2014/main" id="{D2131A71-0A54-442A-B3D9-B2903927655F}"/>
                    </a:ext>
                  </a:extLst>
                </p:cNvPr>
                <p:cNvCxnSpPr>
                  <a:stCxn id="30" idx="0"/>
                  <a:endCxn id="36" idx="2"/>
                </p:cNvCxnSpPr>
                <p:nvPr/>
              </p:nvCxnSpPr>
              <p:spPr>
                <a:xfrm rot="16200000" flipV="1">
                  <a:off x="5810905" y="460725"/>
                  <a:ext cx="385892" cy="2518720"/>
                </a:xfrm>
                <a:prstGeom prst="bentConnector3">
                  <a:avLst>
                    <a:gd name="adj1" fmla="val 10227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2D2A158-9AB8-4BF4-9FF4-CD7990C004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976" t="41475" r="63691" b="48066"/>
              <a:stretch/>
            </p:blipFill>
            <p:spPr>
              <a:xfrm>
                <a:off x="1418901" y="3100052"/>
                <a:ext cx="1799062" cy="19447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0919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4F35748-6614-46E3-A389-C4E4B3E8823D}"/>
              </a:ext>
            </a:extLst>
          </p:cNvPr>
          <p:cNvGrpSpPr/>
          <p:nvPr/>
        </p:nvGrpSpPr>
        <p:grpSpPr>
          <a:xfrm>
            <a:off x="1034420" y="156681"/>
            <a:ext cx="7925470" cy="4368214"/>
            <a:chOff x="1034420" y="156681"/>
            <a:chExt cx="7925470" cy="436821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81ED0DD-071E-40A9-87E9-971942FCD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5725"/>
            <a:stretch/>
          </p:blipFill>
          <p:spPr>
            <a:xfrm flipH="1">
              <a:off x="4674923" y="1662789"/>
              <a:ext cx="193427" cy="36127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8442B1F-BDB6-47CD-89DD-AE96293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5945"/>
            <a:stretch/>
          </p:blipFill>
          <p:spPr>
            <a:xfrm flipH="1">
              <a:off x="6831150" y="3017752"/>
              <a:ext cx="193427" cy="32719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AC65741-CC60-4CAD-B29E-390D05210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38" t="31941" r="43025" b="64605"/>
            <a:stretch/>
          </p:blipFill>
          <p:spPr>
            <a:xfrm flipH="1">
              <a:off x="1829546" y="2961300"/>
              <a:ext cx="193427" cy="5347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7AD369-F384-4617-B1F4-665B98945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63" t="29265" r="35474" b="66243"/>
            <a:stretch/>
          </p:blipFill>
          <p:spPr>
            <a:xfrm>
              <a:off x="4968126" y="3657540"/>
              <a:ext cx="1264444" cy="8673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F9B5D9-9669-46E6-A02A-F3E921B52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42" t="29725" r="27542" b="66636"/>
            <a:stretch/>
          </p:blipFill>
          <p:spPr>
            <a:xfrm>
              <a:off x="7779184" y="3738295"/>
              <a:ext cx="1180706" cy="7058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56C6CD-60D8-4D9E-954F-221653411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977" t="26271" r="25002" b="69775"/>
            <a:stretch/>
          </p:blipFill>
          <p:spPr>
            <a:xfrm>
              <a:off x="6129077" y="2400954"/>
              <a:ext cx="1597576" cy="63542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AD2D28-67F4-4CC4-A7DA-5F6665AD0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367" t="31442" r="43151" b="65421"/>
            <a:stretch/>
          </p:blipFill>
          <p:spPr>
            <a:xfrm>
              <a:off x="1364816" y="3421954"/>
              <a:ext cx="1122891" cy="59586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DC47931-1BD6-417E-BA18-B7DCEB2F1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868" t="20687" r="41702" b="75752"/>
            <a:stretch/>
          </p:blipFill>
          <p:spPr>
            <a:xfrm>
              <a:off x="1034420" y="2318451"/>
              <a:ext cx="1783680" cy="64784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46F3496-10ED-488A-83CE-A89A0022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55" t="7713" r="47534" b="83869"/>
            <a:stretch/>
          </p:blipFill>
          <p:spPr>
            <a:xfrm>
              <a:off x="3942929" y="156681"/>
              <a:ext cx="1657419" cy="1519556"/>
            </a:xfrm>
            <a:prstGeom prst="rect">
              <a:avLst/>
            </a:prstGeom>
          </p:spPr>
        </p:pic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A08BC707-E6A2-4A58-9463-FB7293C12C52}"/>
                </a:ext>
              </a:extLst>
            </p:cNvPr>
            <p:cNvCxnSpPr>
              <a:stCxn id="29" idx="0"/>
              <a:endCxn id="43" idx="2"/>
            </p:cNvCxnSpPr>
            <p:nvPr/>
          </p:nvCxnSpPr>
          <p:spPr>
            <a:xfrm rot="5400000" flipH="1" flipV="1">
              <a:off x="6107810" y="2837488"/>
              <a:ext cx="312591" cy="1327515"/>
            </a:xfrm>
            <a:prstGeom prst="bentConnector3">
              <a:avLst>
                <a:gd name="adj1" fmla="val 10020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5DF70D2E-DFFF-4092-9044-B6F518297021}"/>
                </a:ext>
              </a:extLst>
            </p:cNvPr>
            <p:cNvCxnSpPr>
              <a:stCxn id="30" idx="0"/>
              <a:endCxn id="43" idx="2"/>
            </p:cNvCxnSpPr>
            <p:nvPr/>
          </p:nvCxnSpPr>
          <p:spPr>
            <a:xfrm rot="16200000" flipV="1">
              <a:off x="7452027" y="2820785"/>
              <a:ext cx="393346" cy="1441674"/>
            </a:xfrm>
            <a:prstGeom prst="bentConnector3">
              <a:avLst>
                <a:gd name="adj1" fmla="val 10031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613D6E5-7367-48DA-9B94-485E99B04725}"/>
                </a:ext>
              </a:extLst>
            </p:cNvPr>
            <p:cNvCxnSpPr>
              <a:stCxn id="33" idx="0"/>
              <a:endCxn id="45" idx="2"/>
            </p:cNvCxnSpPr>
            <p:nvPr/>
          </p:nvCxnSpPr>
          <p:spPr>
            <a:xfrm rot="5400000" flipH="1" flipV="1">
              <a:off x="3201754" y="748569"/>
              <a:ext cx="294388" cy="2845376"/>
            </a:xfrm>
            <a:prstGeom prst="bentConnector3">
              <a:avLst>
                <a:gd name="adj1" fmla="val 10099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359A333-8B63-4FE2-A219-C125F393E578}"/>
                </a:ext>
              </a:extLst>
            </p:cNvPr>
            <p:cNvCxnSpPr>
              <a:stCxn id="31" idx="0"/>
              <a:endCxn id="45" idx="2"/>
            </p:cNvCxnSpPr>
            <p:nvPr/>
          </p:nvCxnSpPr>
          <p:spPr>
            <a:xfrm rot="16200000" flipV="1">
              <a:off x="5661306" y="1134394"/>
              <a:ext cx="376891" cy="2156229"/>
            </a:xfrm>
            <a:prstGeom prst="bentConnector3">
              <a:avLst>
                <a:gd name="adj1" fmla="val 10069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67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235859"/>
              </p:ext>
            </p:extLst>
          </p:nvPr>
        </p:nvGraphicFramePr>
        <p:xfrm>
          <a:off x="1019737" y="938490"/>
          <a:ext cx="6583417" cy="7823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51A48-A4D0-4F22-8FBB-3A01B40A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3"/>
          <a:stretch/>
        </p:blipFill>
        <p:spPr>
          <a:xfrm>
            <a:off x="1726187" y="1626957"/>
            <a:ext cx="5691627" cy="1802359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C25C09B-E94A-4658-9BE6-8AAC7FE81E5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Ronde van de virtuele tafel</a:t>
            </a:r>
          </a:p>
        </p:txBody>
      </p:sp>
    </p:spTree>
    <p:extLst>
      <p:ext uri="{BB962C8B-B14F-4D97-AF65-F5344CB8AC3E}">
        <p14:creationId xmlns:p14="http://schemas.microsoft.com/office/powerpoint/2010/main" val="1069114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592164"/>
              </p:ext>
            </p:extLst>
          </p:nvPr>
        </p:nvGraphicFramePr>
        <p:xfrm>
          <a:off x="1019737" y="938490"/>
          <a:ext cx="6583417" cy="11938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8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46926"/>
              </p:ext>
            </p:extLst>
          </p:nvPr>
        </p:nvGraphicFramePr>
        <p:xfrm>
          <a:off x="1019737" y="938490"/>
          <a:ext cx="6583417" cy="16052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562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25782"/>
              </p:ext>
            </p:extLst>
          </p:nvPr>
        </p:nvGraphicFramePr>
        <p:xfrm>
          <a:off x="1019737" y="938490"/>
          <a:ext cx="6583417" cy="19761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Geen interpretatie mogelijk zonder boring.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409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56429"/>
              </p:ext>
            </p:extLst>
          </p:nvPr>
        </p:nvGraphicFramePr>
        <p:xfrm>
          <a:off x="1019737" y="938490"/>
          <a:ext cx="6583417" cy="23469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Geen interpretatie mogelijk zonder boring.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Filter en een GrondwaterLocatie hebben altijd dezelfde eigenaar.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028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86324"/>
              </p:ext>
            </p:extLst>
          </p:nvPr>
        </p:nvGraphicFramePr>
        <p:xfrm>
          <a:off x="1019737" y="938490"/>
          <a:ext cx="6583417" cy="27584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Geen interpretatie mogelijk zonder boring.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Filter en een GrondwaterLocatie hebben altijd dezelfde eigenaar.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drie grote use cases voor dit model zijn: peilmetingen, oppompen van water (e.g. Bemalingen) en grondwatermonsters.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831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38676"/>
              </p:ext>
            </p:extLst>
          </p:nvPr>
        </p:nvGraphicFramePr>
        <p:xfrm>
          <a:off x="1019737" y="938490"/>
          <a:ext cx="6583417" cy="31292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Geen interpretatie mogelijk zonder boring.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Filter en een GrondwaterLocatie hebben altijd dezelfde eigenaar.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drie grote use cases voor dit model zijn: peilmetingen, oppompen van water (e.g. Bemalingen) en grondwatermonsters.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050" dirty="0"/>
                        <a:t>De observaties van het type RuimtelijkBereik (e.g. Metingen) zijn discreet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442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41861"/>
              </p:ext>
            </p:extLst>
          </p:nvPr>
        </p:nvGraphicFramePr>
        <p:xfrm>
          <a:off x="1019737" y="938490"/>
          <a:ext cx="6583417" cy="35407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klassen </a:t>
                      </a:r>
                      <a:r>
                        <a:rPr lang="nl-BE" sz="1050" b="1" dirty="0"/>
                        <a:t>OnderkantPeilbuis</a:t>
                      </a:r>
                      <a:r>
                        <a:rPr lang="nl-BE" sz="1050" dirty="0"/>
                        <a:t>, </a:t>
                      </a:r>
                      <a:r>
                        <a:rPr lang="nl-BE" sz="1050" b="1" dirty="0"/>
                        <a:t>Waarneming</a:t>
                      </a:r>
                      <a:r>
                        <a:rPr lang="nl-BE" sz="1050" b="1"/>
                        <a:t>, Onttrekking</a:t>
                      </a:r>
                      <a:r>
                        <a:rPr lang="nl-BE" sz="1050"/>
                        <a:t> </a:t>
                      </a:r>
                      <a:r>
                        <a:rPr lang="nl-BE" sz="1050" dirty="0"/>
                        <a:t>en </a:t>
                      </a:r>
                      <a:r>
                        <a:rPr lang="nl-BE" sz="1050" b="1" dirty="0"/>
                        <a:t>Peilmeting</a:t>
                      </a:r>
                      <a:r>
                        <a:rPr lang="nl-BE" sz="1050" dirty="0"/>
                        <a:t> als subklasse van FilterMeting.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Onder Filter verstaan we de volledige (lijnvormige) installatie. In één boorgat (Filterinstallatie) kunnen echter meerdere filters zitten (op meerdere dieptes).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klasse </a:t>
                      </a:r>
                      <a:r>
                        <a:rPr lang="nl-BE" sz="1050" b="1" dirty="0"/>
                        <a:t>Filter</a:t>
                      </a:r>
                      <a:r>
                        <a:rPr lang="nl-BE" sz="1050" dirty="0"/>
                        <a:t> en </a:t>
                      </a:r>
                      <a:r>
                        <a:rPr lang="nl-BE" sz="1050" b="1" dirty="0"/>
                        <a:t>GrondwaterLocatie</a:t>
                      </a:r>
                      <a:r>
                        <a:rPr lang="nl-BE" sz="1050" dirty="0"/>
                        <a:t> als subklasse van O&amp;M:BemonsteringsCurve.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Geen interpretatie mogelijk zonder boring.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Een Filter en een GrondwaterLocatie hebben altijd dezelfde eigenaar.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drie grote use cases voor dit model zijn: peilmetingen, oppompen van water (e.g. Bemalingen) en grondwatermonsters.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1050" dirty="0"/>
                        <a:t>De observaties van het type RuimtelijkBereik (e.g. Metingen) zijn discreet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3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Metingen moeten altijd aan een filter gekoppeld worden. (Wel niet altijd aan een boring, e.g. Bij een “natuurlijke winning/filter” zoals een bron of vijver.)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42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41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Zijn jullie akkoord met de aanpak?</a:t>
            </a:r>
            <a:br>
              <a:rPr lang="nl-NL" dirty="0"/>
            </a:br>
            <a:endParaRPr lang="nl-NL" dirty="0"/>
          </a:p>
          <a:p>
            <a:r>
              <a:rPr lang="nl-NL" dirty="0"/>
              <a:t>Zijn er (high-level) problemen?</a:t>
            </a:r>
            <a:br>
              <a:rPr lang="nl-NL" dirty="0"/>
            </a:br>
            <a:endParaRPr lang="nl-NL" dirty="0"/>
          </a:p>
          <a:p>
            <a:r>
              <a:rPr lang="nl-NL" dirty="0"/>
              <a:t>Wat verloopt moeilijk?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Nieuwe model Grondwatermeetnet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5B6DF-622D-48BC-8933-7797BEBF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72" y="3551232"/>
            <a:ext cx="1357465" cy="1357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6BE66-96DD-4E0D-9491-551A86BD6FB5}"/>
              </a:ext>
            </a:extLst>
          </p:cNvPr>
          <p:cNvSpPr/>
          <p:nvPr/>
        </p:nvSpPr>
        <p:spPr>
          <a:xfrm>
            <a:off x="727586" y="3228619"/>
            <a:ext cx="3372465" cy="6452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>
                    <a:lumMod val="10000"/>
                  </a:schemeClr>
                </a:solidFill>
              </a:rPr>
              <a:t>Feedback via chat of handje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F6F42-43D6-4813-9CD4-3441EE62CD5B}"/>
              </a:ext>
            </a:extLst>
          </p:cNvPr>
          <p:cNvSpPr/>
          <p:nvPr/>
        </p:nvSpPr>
        <p:spPr>
          <a:xfrm>
            <a:off x="628651" y="4281948"/>
            <a:ext cx="1480368" cy="757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2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binnen, zitten, kop, koffie&#10;&#10;Beschrijving is gegenereerd met zeer hoge betrouwbaarheid">
            <a:extLst>
              <a:ext uri="{FF2B5EF4-FFF2-40B4-BE49-F238E27FC236}">
                <a16:creationId xmlns:a16="http://schemas.microsoft.com/office/drawing/2014/main" id="{8C1CE5FE-89AB-48B4-9B71-353A5A0D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9" y="-3955"/>
            <a:ext cx="8843721" cy="51610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03E812F-EF7A-457D-A77E-9853BCF63B80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Pauze!</a:t>
            </a:r>
          </a:p>
        </p:txBody>
      </p:sp>
    </p:spTree>
    <p:extLst>
      <p:ext uri="{BB962C8B-B14F-4D97-AF65-F5344CB8AC3E}">
        <p14:creationId xmlns:p14="http://schemas.microsoft.com/office/powerpoint/2010/main" val="223791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Sondering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02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Aanleiding en context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Marleen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Vandamme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Databank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Ondergrond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7626EFE-F012-49A8-B625-9E91790C0110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760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Introductie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ISO: Observations &amp; Measurements als basis</a:t>
            </a:r>
          </a:p>
          <a:p>
            <a:pPr lvl="1"/>
            <a:endParaRPr lang="nl-NL" sz="800" dirty="0"/>
          </a:p>
          <a:p>
            <a:r>
              <a:rPr lang="nl-NL" dirty="0"/>
              <a:t>Schema DOV ingepast</a:t>
            </a:r>
          </a:p>
          <a:p>
            <a:pPr lvl="1"/>
            <a:r>
              <a:rPr lang="nl-NL" dirty="0"/>
              <a:t>Klassen &amp; attributen</a:t>
            </a:r>
          </a:p>
          <a:p>
            <a:pPr lvl="1"/>
            <a:r>
              <a:rPr lang="nl-NL" dirty="0"/>
              <a:t>Associaties</a:t>
            </a:r>
          </a:p>
          <a:p>
            <a:pPr lvl="1"/>
            <a:r>
              <a:rPr lang="nl-NL" dirty="0"/>
              <a:t>TODO: datatypes</a:t>
            </a:r>
          </a:p>
          <a:p>
            <a:pPr lvl="1"/>
            <a:endParaRPr lang="nl-NL" sz="800" dirty="0"/>
          </a:p>
          <a:p>
            <a:r>
              <a:rPr lang="nl-NL" dirty="0"/>
              <a:t>Bodem mapping naar:</a:t>
            </a:r>
          </a:p>
          <a:p>
            <a:pPr lvl="1"/>
            <a:r>
              <a:rPr lang="nl-NL" dirty="0"/>
              <a:t>TODO – ISO:Geotechnisch onderzoek en beproeving : penetratieproef met elektrische conus en piëzoconus</a:t>
            </a:r>
          </a:p>
          <a:p>
            <a:pPr lvl="1"/>
            <a:r>
              <a:rPr lang="nl-NL" dirty="0"/>
              <a:t>TODO – ISO:Geotechnisch onderzoek en beproeving : mechanische sondering</a:t>
            </a:r>
          </a:p>
          <a:p>
            <a:pPr lvl="1"/>
            <a:r>
              <a:rPr lang="nl-NL" dirty="0"/>
              <a:t>Andere?</a:t>
            </a:r>
          </a:p>
        </p:txBody>
      </p:sp>
    </p:spTree>
    <p:extLst>
      <p:ext uri="{BB962C8B-B14F-4D97-AF65-F5344CB8AC3E}">
        <p14:creationId xmlns:p14="http://schemas.microsoft.com/office/powerpoint/2010/main" val="13432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372D7C59-FF60-4852-A8DC-7D68781C20D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Oud model o.b.v. huidig DOV schema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FFBFF9-A4CC-4520-A890-7C6851CBF541}"/>
              </a:ext>
            </a:extLst>
          </p:cNvPr>
          <p:cNvGrpSpPr/>
          <p:nvPr/>
        </p:nvGrpSpPr>
        <p:grpSpPr>
          <a:xfrm>
            <a:off x="1187355" y="1012070"/>
            <a:ext cx="6769289" cy="3757806"/>
            <a:chOff x="2125086" y="1337038"/>
            <a:chExt cx="6769289" cy="3757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EA19E-EC76-4444-BD70-E41C14CC2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" t="5488" r="21940" b="15380"/>
            <a:stretch/>
          </p:blipFill>
          <p:spPr>
            <a:xfrm>
              <a:off x="2125086" y="1337038"/>
              <a:ext cx="6769289" cy="375780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0A03E2-EC53-4145-A0DF-86B4E247770D}"/>
                </a:ext>
              </a:extLst>
            </p:cNvPr>
            <p:cNvSpPr/>
            <p:nvPr/>
          </p:nvSpPr>
          <p:spPr>
            <a:xfrm>
              <a:off x="8396232" y="1337038"/>
              <a:ext cx="498143" cy="409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9C0279-88CB-4018-BDA6-6DA6A4AC56F4}"/>
                </a:ext>
              </a:extLst>
            </p:cNvPr>
            <p:cNvSpPr/>
            <p:nvPr/>
          </p:nvSpPr>
          <p:spPr>
            <a:xfrm>
              <a:off x="2125086" y="3673080"/>
              <a:ext cx="884245" cy="482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374821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FB9BC-D296-436F-A4F3-7026BD84984A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0497850D-7E04-46AE-99A0-AD26853A0DD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Nieuw model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8A3CCF-5FB6-4A2B-ADF3-BC3FC0EE7802}"/>
              </a:ext>
            </a:extLst>
          </p:cNvPr>
          <p:cNvGrpSpPr/>
          <p:nvPr/>
        </p:nvGrpSpPr>
        <p:grpSpPr>
          <a:xfrm>
            <a:off x="1002257" y="870861"/>
            <a:ext cx="7561713" cy="3998794"/>
            <a:chOff x="1002257" y="870861"/>
            <a:chExt cx="7561713" cy="39987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39D530-8A9F-4F6C-9B5E-775852BA3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29" t="2123" r="5111" b="20133"/>
            <a:stretch/>
          </p:blipFill>
          <p:spPr>
            <a:xfrm>
              <a:off x="1002257" y="870861"/>
              <a:ext cx="7513092" cy="39987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F79B8-52CE-4332-A005-AAB59DE19822}"/>
                </a:ext>
              </a:extLst>
            </p:cNvPr>
            <p:cNvSpPr/>
            <p:nvPr/>
          </p:nvSpPr>
          <p:spPr>
            <a:xfrm>
              <a:off x="7608627" y="3534770"/>
              <a:ext cx="955343" cy="1334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6785774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7B82E5-ABCE-4602-B032-5D4619BF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44" t="55792" r="69748" b="38459"/>
          <a:stretch/>
        </p:blipFill>
        <p:spPr>
          <a:xfrm>
            <a:off x="4865641" y="2130139"/>
            <a:ext cx="1126728" cy="8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E80A03-24DA-4B85-BBE7-4F8404EBAD6F}"/>
              </a:ext>
            </a:extLst>
          </p:cNvPr>
          <p:cNvGrpSpPr/>
          <p:nvPr/>
        </p:nvGrpSpPr>
        <p:grpSpPr>
          <a:xfrm>
            <a:off x="729289" y="411121"/>
            <a:ext cx="5263080" cy="2613174"/>
            <a:chOff x="1220613" y="548398"/>
            <a:chExt cx="5263080" cy="261317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C246EE-06F7-433F-B9AB-D224A7E23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186525"/>
              <a:ext cx="121023" cy="6198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4658AA-F014-46C6-A65F-5659B1557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4" t="51049" r="81520" b="33569"/>
            <a:stretch/>
          </p:blipFill>
          <p:spPr>
            <a:xfrm>
              <a:off x="1220613" y="548398"/>
              <a:ext cx="1808946" cy="24455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97B82E5-ABCE-4602-B032-5D4619BF6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44" t="55792" r="69748" b="38459"/>
            <a:stretch/>
          </p:blipFill>
          <p:spPr>
            <a:xfrm>
              <a:off x="5356965" y="2267416"/>
              <a:ext cx="1126728" cy="89415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5FFB90-2265-4F99-8A8F-DEA8BF763B2D}"/>
                </a:ext>
              </a:extLst>
            </p:cNvPr>
            <p:cNvCxnSpPr>
              <a:stCxn id="25" idx="2"/>
            </p:cNvCxnSpPr>
            <p:nvPr/>
          </p:nvCxnSpPr>
          <p:spPr>
            <a:xfrm flipH="1" flipV="1">
              <a:off x="3029559" y="2496474"/>
              <a:ext cx="172115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960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E80A03-24DA-4B85-BBE7-4F8404EBAD6F}"/>
              </a:ext>
            </a:extLst>
          </p:cNvPr>
          <p:cNvGrpSpPr/>
          <p:nvPr/>
        </p:nvGrpSpPr>
        <p:grpSpPr>
          <a:xfrm>
            <a:off x="729289" y="411121"/>
            <a:ext cx="5263080" cy="4302434"/>
            <a:chOff x="1220613" y="548398"/>
            <a:chExt cx="5263080" cy="430243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C246EE-06F7-433F-B9AB-D224A7E23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18652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EE59979-7839-4D46-ADDA-D5EED2BAC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590045"/>
              <a:ext cx="121023" cy="6198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4658AA-F014-46C6-A65F-5659B1557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4" t="51049" r="81520" b="33569"/>
            <a:stretch/>
          </p:blipFill>
          <p:spPr>
            <a:xfrm>
              <a:off x="1220613" y="548398"/>
              <a:ext cx="1808946" cy="24455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94A0F-9D48-4322-ACE4-B4D7982C5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06" t="70726" r="75209" b="21255"/>
            <a:stretch/>
          </p:blipFill>
          <p:spPr>
            <a:xfrm>
              <a:off x="2843781" y="3697738"/>
              <a:ext cx="1906933" cy="115309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97B82E5-ABCE-4602-B032-5D4619BF6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44" t="55792" r="69748" b="38459"/>
            <a:stretch/>
          </p:blipFill>
          <p:spPr>
            <a:xfrm>
              <a:off x="5356965" y="2267416"/>
              <a:ext cx="1126728" cy="894156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B406E2A-6057-4982-837D-EB0712A894A5}"/>
                </a:ext>
              </a:extLst>
            </p:cNvPr>
            <p:cNvCxnSpPr>
              <a:stCxn id="17" idx="0"/>
              <a:endCxn id="26" idx="2"/>
            </p:cNvCxnSpPr>
            <p:nvPr/>
          </p:nvCxnSpPr>
          <p:spPr>
            <a:xfrm rot="5400000" flipH="1" flipV="1">
              <a:off x="3875110" y="2822134"/>
              <a:ext cx="797743" cy="95346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5FFB90-2265-4F99-8A8F-DEA8BF763B2D}"/>
                </a:ext>
              </a:extLst>
            </p:cNvPr>
            <p:cNvCxnSpPr>
              <a:stCxn id="25" idx="2"/>
            </p:cNvCxnSpPr>
            <p:nvPr/>
          </p:nvCxnSpPr>
          <p:spPr>
            <a:xfrm flipH="1" flipV="1">
              <a:off x="3029559" y="2496474"/>
              <a:ext cx="172115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1430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E80A03-24DA-4B85-BBE7-4F8404EBAD6F}"/>
              </a:ext>
            </a:extLst>
          </p:cNvPr>
          <p:cNvGrpSpPr/>
          <p:nvPr/>
        </p:nvGrpSpPr>
        <p:grpSpPr>
          <a:xfrm>
            <a:off x="729289" y="411121"/>
            <a:ext cx="5378073" cy="4321257"/>
            <a:chOff x="1220613" y="548398"/>
            <a:chExt cx="5378073" cy="43212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3C1796-A213-462D-9FDF-78C626E1E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73225" y="3141686"/>
              <a:ext cx="121023" cy="6198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C246EE-06F7-433F-B9AB-D224A7E23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18652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EE59979-7839-4D46-ADDA-D5EED2BAC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590045"/>
              <a:ext cx="121023" cy="6198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4658AA-F014-46C6-A65F-5659B1557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4" t="51049" r="81520" b="33569"/>
            <a:stretch/>
          </p:blipFill>
          <p:spPr>
            <a:xfrm>
              <a:off x="1220613" y="548398"/>
              <a:ext cx="1808946" cy="24455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94A0F-9D48-4322-ACE4-B4D7982C5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06" t="70726" r="75209" b="21255"/>
            <a:stretch/>
          </p:blipFill>
          <p:spPr>
            <a:xfrm>
              <a:off x="2843781" y="3697738"/>
              <a:ext cx="1906933" cy="115309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97B82E5-ABCE-4602-B032-5D4619BF6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44" t="55792" r="69748" b="38459"/>
            <a:stretch/>
          </p:blipFill>
          <p:spPr>
            <a:xfrm>
              <a:off x="5356965" y="2267416"/>
              <a:ext cx="1126728" cy="8941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223656-8EA1-4336-B256-8FB48E0A1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29" t="69850" r="67327" b="20271"/>
            <a:stretch/>
          </p:blipFill>
          <p:spPr>
            <a:xfrm>
              <a:off x="5274855" y="3716561"/>
              <a:ext cx="1323831" cy="1153094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B406E2A-6057-4982-837D-EB0712A894A5}"/>
                </a:ext>
              </a:extLst>
            </p:cNvPr>
            <p:cNvCxnSpPr>
              <a:stCxn id="17" idx="0"/>
              <a:endCxn id="26" idx="2"/>
            </p:cNvCxnSpPr>
            <p:nvPr/>
          </p:nvCxnSpPr>
          <p:spPr>
            <a:xfrm rot="5400000" flipH="1" flipV="1">
              <a:off x="3875110" y="2822134"/>
              <a:ext cx="797743" cy="95346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5FFB90-2265-4F99-8A8F-DEA8BF763B2D}"/>
                </a:ext>
              </a:extLst>
            </p:cNvPr>
            <p:cNvCxnSpPr>
              <a:stCxn id="25" idx="2"/>
            </p:cNvCxnSpPr>
            <p:nvPr/>
          </p:nvCxnSpPr>
          <p:spPr>
            <a:xfrm flipH="1" flipV="1">
              <a:off x="3029559" y="2496474"/>
              <a:ext cx="172115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542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E80A03-24DA-4B85-BBE7-4F8404EBAD6F}"/>
              </a:ext>
            </a:extLst>
          </p:cNvPr>
          <p:cNvGrpSpPr/>
          <p:nvPr/>
        </p:nvGrpSpPr>
        <p:grpSpPr>
          <a:xfrm>
            <a:off x="729289" y="411121"/>
            <a:ext cx="5660433" cy="4321257"/>
            <a:chOff x="1220613" y="548398"/>
            <a:chExt cx="5660433" cy="43212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3C1796-A213-462D-9FDF-78C626E1E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>
              <a:off x="5873225" y="3141686"/>
              <a:ext cx="121023" cy="6198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C246EE-06F7-433F-B9AB-D224A7E23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186525"/>
              <a:ext cx="121023" cy="61989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EE59979-7839-4D46-ADDA-D5EED2BAC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75" t="40326" r="85328" b="56218"/>
            <a:stretch/>
          </p:blipFill>
          <p:spPr>
            <a:xfrm rot="5400000">
              <a:off x="5000152" y="2590045"/>
              <a:ext cx="121023" cy="6198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E041AE-B82C-4EAB-BC7F-77D0859A0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38" t="31941" r="43020" b="60776"/>
            <a:stretch/>
          </p:blipFill>
          <p:spPr>
            <a:xfrm flipH="1">
              <a:off x="5822650" y="1465942"/>
              <a:ext cx="194878" cy="112757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4658AA-F014-46C6-A65F-5659B1557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14" t="51049" r="81520" b="33569"/>
            <a:stretch/>
          </p:blipFill>
          <p:spPr>
            <a:xfrm>
              <a:off x="1220613" y="548398"/>
              <a:ext cx="1808946" cy="24455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94A0F-9D48-4322-ACE4-B4D7982C5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06" t="70726" r="75209" b="21255"/>
            <a:stretch/>
          </p:blipFill>
          <p:spPr>
            <a:xfrm>
              <a:off x="2843781" y="3697738"/>
              <a:ext cx="1906933" cy="115309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97B82E5-ABCE-4602-B032-5D4619BF6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944" t="55792" r="69748" b="38459"/>
            <a:stretch/>
          </p:blipFill>
          <p:spPr>
            <a:xfrm>
              <a:off x="5356965" y="2267416"/>
              <a:ext cx="1126728" cy="8941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122CDF-CF28-4F85-A1C0-77C5D33CD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38" t="26987" r="82634" b="69736"/>
            <a:stretch/>
          </p:blipFill>
          <p:spPr>
            <a:xfrm>
              <a:off x="4944523" y="836358"/>
              <a:ext cx="1936523" cy="6402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223656-8EA1-4336-B256-8FB48E0A1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929" t="69850" r="67327" b="20271"/>
            <a:stretch/>
          </p:blipFill>
          <p:spPr>
            <a:xfrm>
              <a:off x="5274855" y="3716561"/>
              <a:ext cx="1323831" cy="1153094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B406E2A-6057-4982-837D-EB0712A894A5}"/>
                </a:ext>
              </a:extLst>
            </p:cNvPr>
            <p:cNvCxnSpPr>
              <a:stCxn id="17" idx="0"/>
              <a:endCxn id="26" idx="2"/>
            </p:cNvCxnSpPr>
            <p:nvPr/>
          </p:nvCxnSpPr>
          <p:spPr>
            <a:xfrm rot="5400000" flipH="1" flipV="1">
              <a:off x="3875110" y="2822134"/>
              <a:ext cx="797743" cy="953467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5FFB90-2265-4F99-8A8F-DEA8BF763B2D}"/>
                </a:ext>
              </a:extLst>
            </p:cNvPr>
            <p:cNvCxnSpPr>
              <a:stCxn id="25" idx="2"/>
            </p:cNvCxnSpPr>
            <p:nvPr/>
          </p:nvCxnSpPr>
          <p:spPr>
            <a:xfrm flipH="1" flipV="1">
              <a:off x="3029559" y="2496474"/>
              <a:ext cx="172115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14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1FB1BB-C118-4241-BA21-5ADB460DA590}"/>
              </a:ext>
            </a:extLst>
          </p:cNvPr>
          <p:cNvGrpSpPr/>
          <p:nvPr/>
        </p:nvGrpSpPr>
        <p:grpSpPr>
          <a:xfrm>
            <a:off x="729289" y="411121"/>
            <a:ext cx="8044258" cy="4321257"/>
            <a:chOff x="490454" y="411121"/>
            <a:chExt cx="8044258" cy="4321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E80A03-24DA-4B85-BBE7-4F8404EBAD6F}"/>
                </a:ext>
              </a:extLst>
            </p:cNvPr>
            <p:cNvGrpSpPr/>
            <p:nvPr/>
          </p:nvGrpSpPr>
          <p:grpSpPr>
            <a:xfrm>
              <a:off x="490454" y="411121"/>
              <a:ext cx="5660433" cy="4321257"/>
              <a:chOff x="1220613" y="548398"/>
              <a:chExt cx="5660433" cy="432125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53C1796-A213-462D-9FDF-78C626E1E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275" t="40326" r="85328" b="56218"/>
              <a:stretch/>
            </p:blipFill>
            <p:spPr>
              <a:xfrm>
                <a:off x="5873225" y="3141686"/>
                <a:ext cx="121023" cy="61989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C246EE-06F7-433F-B9AB-D224A7E23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275" t="40326" r="85328" b="56218"/>
              <a:stretch/>
            </p:blipFill>
            <p:spPr>
              <a:xfrm rot="5400000">
                <a:off x="5000152" y="2186525"/>
                <a:ext cx="121023" cy="61989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EE59979-7839-4D46-ADDA-D5EED2BAC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275" t="40326" r="85328" b="56218"/>
              <a:stretch/>
            </p:blipFill>
            <p:spPr>
              <a:xfrm rot="5400000">
                <a:off x="5000152" y="2590045"/>
                <a:ext cx="121023" cy="61989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EE041AE-B82C-4EAB-BC7F-77D0859A0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238" t="31941" r="43020" b="60776"/>
              <a:stretch/>
            </p:blipFill>
            <p:spPr>
              <a:xfrm flipH="1">
                <a:off x="5822650" y="1465942"/>
                <a:ext cx="194878" cy="112757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94658AA-F014-46C6-A65F-5659B15576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714" t="51049" r="81520" b="33569"/>
              <a:stretch/>
            </p:blipFill>
            <p:spPr>
              <a:xfrm>
                <a:off x="1220613" y="548398"/>
                <a:ext cx="1808946" cy="244559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7094A0F-9D48-4322-ACE4-B4D7982C50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906" t="70726" r="75209" b="21255"/>
              <a:stretch/>
            </p:blipFill>
            <p:spPr>
              <a:xfrm>
                <a:off x="2843781" y="3697738"/>
                <a:ext cx="1906933" cy="115309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97B82E5-ABCE-4602-B032-5D4619BF65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5944" t="55792" r="69748" b="38459"/>
              <a:stretch/>
            </p:blipFill>
            <p:spPr>
              <a:xfrm>
                <a:off x="5356965" y="2267416"/>
                <a:ext cx="1126728" cy="89415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D122CDF-CF28-4F85-A1C0-77C5D33C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538" t="26987" r="82634" b="69736"/>
              <a:stretch/>
            </p:blipFill>
            <p:spPr>
              <a:xfrm>
                <a:off x="4944523" y="836358"/>
                <a:ext cx="1936523" cy="64026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0223656-8EA1-4336-B256-8FB48E0A1F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5929" t="69850" r="67327" b="20271"/>
              <a:stretch/>
            </p:blipFill>
            <p:spPr>
              <a:xfrm>
                <a:off x="5274855" y="3716561"/>
                <a:ext cx="1323831" cy="1153094"/>
              </a:xfrm>
              <a:prstGeom prst="rect">
                <a:avLst/>
              </a:prstGeom>
            </p:spPr>
          </p:pic>
          <p:cxnSp>
            <p:nvCxnSpPr>
              <p:cNvPr id="5" name="Connector: Elbow 4">
                <a:extLst>
                  <a:ext uri="{FF2B5EF4-FFF2-40B4-BE49-F238E27FC236}">
                    <a16:creationId xmlns:a16="http://schemas.microsoft.com/office/drawing/2014/main" id="{2B406E2A-6057-4982-837D-EB0712A894A5}"/>
                  </a:ext>
                </a:extLst>
              </p:cNvPr>
              <p:cNvCxnSpPr>
                <a:stCxn id="17" idx="0"/>
                <a:endCxn id="26" idx="2"/>
              </p:cNvCxnSpPr>
              <p:nvPr/>
            </p:nvCxnSpPr>
            <p:spPr>
              <a:xfrm rot="5400000" flipH="1" flipV="1">
                <a:off x="3875110" y="2822134"/>
                <a:ext cx="797743" cy="953467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75FFB90-2265-4F99-8A8F-DEA8BF763B2D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 flipH="1" flipV="1">
                <a:off x="3029559" y="2496474"/>
                <a:ext cx="1721156" cy="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A9905BF-5387-430A-ABED-359224B10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748" t="68823" r="52114" b="26159"/>
            <a:stretch/>
          </p:blipFill>
          <p:spPr>
            <a:xfrm>
              <a:off x="7095689" y="3840984"/>
              <a:ext cx="1439023" cy="6997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68716B-47FE-44BD-BAF7-45B514576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384" t="60727" r="51620" b="34309"/>
            <a:stretch/>
          </p:blipFill>
          <p:spPr>
            <a:xfrm>
              <a:off x="7011839" y="2614583"/>
              <a:ext cx="1522873" cy="642664"/>
            </a:xfrm>
            <a:prstGeom prst="rect">
              <a:avLst/>
            </a:prstGeom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E1A9A0EF-E95D-411F-B7C5-01E70251414B}"/>
                </a:ext>
              </a:extLst>
            </p:cNvPr>
            <p:cNvCxnSpPr>
              <a:stCxn id="20" idx="3"/>
              <a:endCxn id="30" idx="1"/>
            </p:cNvCxnSpPr>
            <p:nvPr/>
          </p:nvCxnSpPr>
          <p:spPr>
            <a:xfrm>
              <a:off x="5753534" y="2577217"/>
              <a:ext cx="1258305" cy="358698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5AC79193-65F2-44A5-9073-C37CCB8A88A3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731983" y="2796833"/>
              <a:ext cx="1363706" cy="1394039"/>
            </a:xfrm>
            <a:prstGeom prst="bentConnector3">
              <a:avLst>
                <a:gd name="adj1" fmla="val 35989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AEB951-8255-4D82-8474-6F0F04F9B2C2}"/>
                </a:ext>
              </a:extLst>
            </p:cNvPr>
            <p:cNvSpPr txBox="1"/>
            <p:nvPr/>
          </p:nvSpPr>
          <p:spPr>
            <a:xfrm>
              <a:off x="6611261" y="2764203"/>
              <a:ext cx="4844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+nulpunt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D7C1F5-7719-45E7-A0C3-477139AEE3D9}"/>
                </a:ext>
              </a:extLst>
            </p:cNvPr>
            <p:cNvSpPr txBox="1"/>
            <p:nvPr/>
          </p:nvSpPr>
          <p:spPr>
            <a:xfrm>
              <a:off x="6842895" y="4187816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2C5430-9611-43CF-A670-E8FC236093FF}"/>
                </a:ext>
              </a:extLst>
            </p:cNvPr>
            <p:cNvSpPr txBox="1"/>
            <p:nvPr/>
          </p:nvSpPr>
          <p:spPr>
            <a:xfrm>
              <a:off x="6551148" y="4014400"/>
              <a:ext cx="6046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+verwerking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3E15C-3692-41FF-B58D-E3BFBCE5160D}"/>
                </a:ext>
              </a:extLst>
            </p:cNvPr>
            <p:cNvSpPr txBox="1"/>
            <p:nvPr/>
          </p:nvSpPr>
          <p:spPr>
            <a:xfrm>
              <a:off x="6759045" y="2926192"/>
              <a:ext cx="3129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600" dirty="0"/>
                <a:t>0..5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284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8D26A-F3DF-4E43-9660-C17150262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44" t="55792" r="69748" b="38459"/>
          <a:stretch/>
        </p:blipFill>
        <p:spPr>
          <a:xfrm>
            <a:off x="628651" y="3762614"/>
            <a:ext cx="954489" cy="757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488F-784B-4DD8-AA4D-C25E4E54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92" t="32819" r="51610" b="60965"/>
          <a:stretch/>
        </p:blipFill>
        <p:spPr>
          <a:xfrm>
            <a:off x="2032727" y="2221681"/>
            <a:ext cx="1685679" cy="700137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9F1E61-2CC1-49FB-9E7F-B4C4F7F17829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570333" y="2457381"/>
            <a:ext cx="840796" cy="17696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659C2D-C00D-4855-8DC5-683C7083E592}"/>
              </a:ext>
            </a:extLst>
          </p:cNvPr>
          <p:cNvSpPr txBox="1"/>
          <p:nvPr/>
        </p:nvSpPr>
        <p:spPr>
          <a:xfrm>
            <a:off x="2821961" y="2915216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0..1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AC89DC-AF17-4D8E-A9D3-D8895B27279D}"/>
              </a:ext>
            </a:extLst>
          </p:cNvPr>
          <p:cNvSpPr txBox="1"/>
          <p:nvPr/>
        </p:nvSpPr>
        <p:spPr>
          <a:xfrm>
            <a:off x="2101300" y="2916488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+visueelonderzoek</a:t>
            </a:r>
          </a:p>
        </p:txBody>
      </p:sp>
    </p:spTree>
    <p:extLst>
      <p:ext uri="{BB962C8B-B14F-4D97-AF65-F5344CB8AC3E}">
        <p14:creationId xmlns:p14="http://schemas.microsoft.com/office/powerpoint/2010/main" val="166168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A64380F2-1081-4994-9FF9-80CFE5149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063" y="1063700"/>
            <a:ext cx="5593981" cy="2696585"/>
          </a:xfrm>
          <a:prstGeom prst="rect">
            <a:avLst/>
          </a:prstGeom>
        </p:spPr>
      </p:pic>
      <p:pic>
        <p:nvPicPr>
          <p:cNvPr id="5" name="Afbeelding 4">
            <a:hlinkClick r:id="rId4"/>
            <a:extLst>
              <a:ext uri="{FF2B5EF4-FFF2-40B4-BE49-F238E27FC236}">
                <a16:creationId xmlns:a16="http://schemas.microsoft.com/office/drawing/2014/main" id="{C91212A0-DDAB-4BA5-85D7-DECC710B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51" y="1404000"/>
            <a:ext cx="2929130" cy="2662500"/>
          </a:xfrm>
          <a:prstGeom prst="rect">
            <a:avLst/>
          </a:prstGeom>
        </p:spPr>
      </p:pic>
      <p:pic>
        <p:nvPicPr>
          <p:cNvPr id="9" name="Afbeelding 8">
            <a:hlinkClick r:id="rId6"/>
            <a:extLst>
              <a:ext uri="{FF2B5EF4-FFF2-40B4-BE49-F238E27FC236}">
                <a16:creationId xmlns:a16="http://schemas.microsoft.com/office/drawing/2014/main" id="{D827A9E6-9F53-42D0-AC71-37F3827EF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26" y="3940670"/>
            <a:ext cx="2451827" cy="1100455"/>
          </a:xfrm>
          <a:prstGeom prst="rect">
            <a:avLst/>
          </a:prstGeom>
        </p:spPr>
      </p:pic>
      <p:pic>
        <p:nvPicPr>
          <p:cNvPr id="10" name="Afbeelding 9">
            <a:hlinkClick r:id="rId8"/>
            <a:extLst>
              <a:ext uri="{FF2B5EF4-FFF2-40B4-BE49-F238E27FC236}">
                <a16:creationId xmlns:a16="http://schemas.microsoft.com/office/drawing/2014/main" id="{FE9F499E-BAAF-4895-B6CA-27F68F04D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275" y="3176768"/>
            <a:ext cx="3082528" cy="1167033"/>
          </a:xfrm>
          <a:prstGeom prst="rect">
            <a:avLst/>
          </a:prstGeom>
        </p:spPr>
      </p:pic>
      <p:pic>
        <p:nvPicPr>
          <p:cNvPr id="11" name="Afbeelding 10">
            <a:hlinkClick r:id="rId10"/>
            <a:extLst>
              <a:ext uri="{FF2B5EF4-FFF2-40B4-BE49-F238E27FC236}">
                <a16:creationId xmlns:a16="http://schemas.microsoft.com/office/drawing/2014/main" id="{3052B89C-B30C-41B4-BC18-FD9156CC2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471" y="3622858"/>
            <a:ext cx="1956467" cy="1067580"/>
          </a:xfrm>
          <a:prstGeom prst="rect">
            <a:avLst/>
          </a:prstGeom>
        </p:spPr>
      </p:pic>
      <p:pic>
        <p:nvPicPr>
          <p:cNvPr id="12" name="Afbeelding 11">
            <a:hlinkClick r:id="rId12"/>
            <a:extLst>
              <a:ext uri="{FF2B5EF4-FFF2-40B4-BE49-F238E27FC236}">
                <a16:creationId xmlns:a16="http://schemas.microsoft.com/office/drawing/2014/main" id="{008392DA-069F-4E23-BE18-55898788E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964" y="4309149"/>
            <a:ext cx="2093507" cy="706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A76A73B-4AA0-4D62-B4D9-32C73005D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922" y="2880360"/>
            <a:ext cx="3580493" cy="702163"/>
          </a:xfrm>
          <a:prstGeom prst="rect">
            <a:avLst/>
          </a:prstGeom>
        </p:spPr>
      </p:pic>
      <p:sp>
        <p:nvSpPr>
          <p:cNvPr id="14" name="Google Shape;242;g71eeb774cb_0_278">
            <a:extLst>
              <a:ext uri="{FF2B5EF4-FFF2-40B4-BE49-F238E27FC236}">
                <a16:creationId xmlns:a16="http://schemas.microsoft.com/office/drawing/2014/main" id="{D828A5E6-9DFE-450E-AB2A-36050ADDDCC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verwante uitwisselingsformaten</a:t>
            </a:r>
          </a:p>
        </p:txBody>
      </p:sp>
    </p:spTree>
    <p:extLst>
      <p:ext uri="{BB962C8B-B14F-4D97-AF65-F5344CB8AC3E}">
        <p14:creationId xmlns:p14="http://schemas.microsoft.com/office/powerpoint/2010/main" val="26870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408B3F-B6CC-4BEC-B5F7-BACB43092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2" t="31941" r="43176" b="66172"/>
          <a:stretch/>
        </p:blipFill>
        <p:spPr>
          <a:xfrm flipH="1">
            <a:off x="4691062" y="1615936"/>
            <a:ext cx="106384" cy="294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8D26A-F3DF-4E43-9660-C1715026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4" t="55792" r="69748" b="38459"/>
          <a:stretch/>
        </p:blipFill>
        <p:spPr>
          <a:xfrm>
            <a:off x="628651" y="3762614"/>
            <a:ext cx="954489" cy="757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488F-784B-4DD8-AA4D-C25E4E54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92" t="32819" r="51610" b="60965"/>
          <a:stretch/>
        </p:blipFill>
        <p:spPr>
          <a:xfrm>
            <a:off x="2032727" y="2221681"/>
            <a:ext cx="1685679" cy="700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33552-2286-4EFF-A12A-D12EBFCDF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5" t="7713" r="47534" b="83869"/>
          <a:stretch/>
        </p:blipFill>
        <p:spPr>
          <a:xfrm>
            <a:off x="3886592" y="105584"/>
            <a:ext cx="1657419" cy="1519556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114182C-230C-4849-B962-E2EA640B0BC2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rot="5400000" flipH="1" flipV="1">
            <a:off x="3654413" y="1131841"/>
            <a:ext cx="310994" cy="1868687"/>
          </a:xfrm>
          <a:prstGeom prst="bentConnector3">
            <a:avLst>
              <a:gd name="adj1" fmla="val 1026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9F1E61-2CC1-49FB-9E7F-B4C4F7F17829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570333" y="2457381"/>
            <a:ext cx="840796" cy="17696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659C2D-C00D-4855-8DC5-683C7083E592}"/>
              </a:ext>
            </a:extLst>
          </p:cNvPr>
          <p:cNvSpPr txBox="1"/>
          <p:nvPr/>
        </p:nvSpPr>
        <p:spPr>
          <a:xfrm>
            <a:off x="2821961" y="2915216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0..1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AC89DC-AF17-4D8E-A9D3-D8895B27279D}"/>
              </a:ext>
            </a:extLst>
          </p:cNvPr>
          <p:cNvSpPr txBox="1"/>
          <p:nvPr/>
        </p:nvSpPr>
        <p:spPr>
          <a:xfrm>
            <a:off x="2101300" y="2916488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+visueelonderzoek</a:t>
            </a:r>
          </a:p>
        </p:txBody>
      </p:sp>
    </p:spTree>
    <p:extLst>
      <p:ext uri="{BB962C8B-B14F-4D97-AF65-F5344CB8AC3E}">
        <p14:creationId xmlns:p14="http://schemas.microsoft.com/office/powerpoint/2010/main" val="1625722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408B3F-B6CC-4BEC-B5F7-BACB43092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2" t="31941" r="43176" b="66172"/>
          <a:stretch/>
        </p:blipFill>
        <p:spPr>
          <a:xfrm flipH="1">
            <a:off x="4691062" y="1615936"/>
            <a:ext cx="106384" cy="294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8D26A-F3DF-4E43-9660-C1715026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4" t="55792" r="69748" b="38459"/>
          <a:stretch/>
        </p:blipFill>
        <p:spPr>
          <a:xfrm>
            <a:off x="628651" y="3762614"/>
            <a:ext cx="954489" cy="757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488F-784B-4DD8-AA4D-C25E4E54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92" t="32819" r="51610" b="60965"/>
          <a:stretch/>
        </p:blipFill>
        <p:spPr>
          <a:xfrm>
            <a:off x="2032727" y="2221681"/>
            <a:ext cx="1685679" cy="700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33552-2286-4EFF-A12A-D12EBFCDF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5" t="7713" r="47534" b="83869"/>
          <a:stretch/>
        </p:blipFill>
        <p:spPr>
          <a:xfrm>
            <a:off x="3886592" y="105584"/>
            <a:ext cx="1657419" cy="1519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7E52C-19E8-4E67-910D-4EF07FD45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354654" y="2316968"/>
            <a:ext cx="1743997" cy="509562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114182C-230C-4849-B962-E2EA640B0BC2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rot="5400000" flipH="1" flipV="1">
            <a:off x="3654413" y="1131841"/>
            <a:ext cx="310994" cy="1868687"/>
          </a:xfrm>
          <a:prstGeom prst="bentConnector3">
            <a:avLst>
              <a:gd name="adj1" fmla="val 1026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54D038A-2770-4F65-B26E-08A68954B827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16200000" flipV="1">
            <a:off x="5282314" y="1372628"/>
            <a:ext cx="406281" cy="1482399"/>
          </a:xfrm>
          <a:prstGeom prst="bentConnector3">
            <a:avLst>
              <a:gd name="adj1" fmla="val 1020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0F8A6EE-7CBB-4BCB-BB90-0089F9E5C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8" t="43216" r="39612" b="48716"/>
          <a:stretch/>
        </p:blipFill>
        <p:spPr>
          <a:xfrm>
            <a:off x="4156318" y="3481711"/>
            <a:ext cx="1482399" cy="935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C459DB-EB5C-4261-830E-7A5520B47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2" t="31941" r="43176" b="66172"/>
          <a:stretch/>
        </p:blipFill>
        <p:spPr>
          <a:xfrm flipH="1">
            <a:off x="6173460" y="2826530"/>
            <a:ext cx="106384" cy="29475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9434B56-8FB7-444D-9896-45EB6C14570D}"/>
              </a:ext>
            </a:extLst>
          </p:cNvPr>
          <p:cNvCxnSpPr>
            <a:stCxn id="18" idx="0"/>
            <a:endCxn id="21" idx="2"/>
          </p:cNvCxnSpPr>
          <p:nvPr/>
        </p:nvCxnSpPr>
        <p:spPr>
          <a:xfrm rot="5400000" flipH="1" flipV="1">
            <a:off x="5381870" y="2636929"/>
            <a:ext cx="360430" cy="1329134"/>
          </a:xfrm>
          <a:prstGeom prst="bentConnector3">
            <a:avLst>
              <a:gd name="adj1" fmla="val 1011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9F1E61-2CC1-49FB-9E7F-B4C4F7F17829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570333" y="2457381"/>
            <a:ext cx="840796" cy="17696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659C2D-C00D-4855-8DC5-683C7083E592}"/>
              </a:ext>
            </a:extLst>
          </p:cNvPr>
          <p:cNvSpPr txBox="1"/>
          <p:nvPr/>
        </p:nvSpPr>
        <p:spPr>
          <a:xfrm>
            <a:off x="2821961" y="2915216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0..1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AC89DC-AF17-4D8E-A9D3-D8895B27279D}"/>
              </a:ext>
            </a:extLst>
          </p:cNvPr>
          <p:cNvSpPr txBox="1"/>
          <p:nvPr/>
        </p:nvSpPr>
        <p:spPr>
          <a:xfrm>
            <a:off x="2101300" y="2916488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+visueelonderzoek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0AF33D-5D98-4028-8EC8-BC206EA149D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1583140" y="3949545"/>
            <a:ext cx="2573178" cy="19180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685809-4EC7-4B6D-9DE1-5C1B956EDFB3}"/>
              </a:ext>
            </a:extLst>
          </p:cNvPr>
          <p:cNvSpPr txBox="1"/>
          <p:nvPr/>
        </p:nvSpPr>
        <p:spPr>
          <a:xfrm>
            <a:off x="3522624" y="3789611"/>
            <a:ext cx="6976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+penetratietest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489776-BD39-440C-A10F-3036897DB32F}"/>
              </a:ext>
            </a:extLst>
          </p:cNvPr>
          <p:cNvSpPr txBox="1"/>
          <p:nvPr/>
        </p:nvSpPr>
        <p:spPr>
          <a:xfrm>
            <a:off x="3894595" y="3927625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1..1</a:t>
            </a:r>
          </a:p>
        </p:txBody>
      </p:sp>
    </p:spTree>
    <p:extLst>
      <p:ext uri="{BB962C8B-B14F-4D97-AF65-F5344CB8AC3E}">
        <p14:creationId xmlns:p14="http://schemas.microsoft.com/office/powerpoint/2010/main" val="1783900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408B3F-B6CC-4BEC-B5F7-BACB43092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2" t="31941" r="43176" b="66172"/>
          <a:stretch/>
        </p:blipFill>
        <p:spPr>
          <a:xfrm flipH="1">
            <a:off x="4691062" y="1615936"/>
            <a:ext cx="106384" cy="2947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8D26A-F3DF-4E43-9660-C1715026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4" t="55792" r="69748" b="38459"/>
          <a:stretch/>
        </p:blipFill>
        <p:spPr>
          <a:xfrm>
            <a:off x="628651" y="3762614"/>
            <a:ext cx="954489" cy="757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A488F-784B-4DD8-AA4D-C25E4E54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92" t="32819" r="51610" b="60965"/>
          <a:stretch/>
        </p:blipFill>
        <p:spPr>
          <a:xfrm>
            <a:off x="2032727" y="2221681"/>
            <a:ext cx="1685679" cy="700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33552-2286-4EFF-A12A-D12EBFCDF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55" t="7713" r="47534" b="83869"/>
          <a:stretch/>
        </p:blipFill>
        <p:spPr>
          <a:xfrm>
            <a:off x="3886592" y="105584"/>
            <a:ext cx="1657419" cy="1519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C7E52C-19E8-4E67-910D-4EF07FD45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20047" r="40075" b="76619"/>
          <a:stretch/>
        </p:blipFill>
        <p:spPr>
          <a:xfrm>
            <a:off x="5354654" y="2316968"/>
            <a:ext cx="1743997" cy="509562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6114182C-230C-4849-B962-E2EA640B0BC2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rot="5400000" flipH="1" flipV="1">
            <a:off x="3654413" y="1131841"/>
            <a:ext cx="310994" cy="1868687"/>
          </a:xfrm>
          <a:prstGeom prst="bentConnector3">
            <a:avLst>
              <a:gd name="adj1" fmla="val 10266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54D038A-2770-4F65-B26E-08A68954B827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16200000" flipV="1">
            <a:off x="5282314" y="1372628"/>
            <a:ext cx="406281" cy="1482399"/>
          </a:xfrm>
          <a:prstGeom prst="bentConnector3">
            <a:avLst>
              <a:gd name="adj1" fmla="val 1020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0F8A6EE-7CBB-4BCB-BB90-0089F9E5C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8" t="43216" r="39612" b="48716"/>
          <a:stretch/>
        </p:blipFill>
        <p:spPr>
          <a:xfrm>
            <a:off x="4156318" y="3481711"/>
            <a:ext cx="1482399" cy="935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9ADFC9-28D3-4B4E-9141-AAF2D270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89" t="44729" r="24111" b="50308"/>
          <a:stretch/>
        </p:blipFill>
        <p:spPr>
          <a:xfrm>
            <a:off x="6788833" y="3704606"/>
            <a:ext cx="1726516" cy="509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FF01C0-F22C-437F-A73D-4EC4E4D47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91" t="55070" r="23213" b="38584"/>
          <a:stretch/>
        </p:blipFill>
        <p:spPr>
          <a:xfrm>
            <a:off x="6543191" y="4349198"/>
            <a:ext cx="2184552" cy="743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C459DB-EB5C-4261-830E-7A5520B47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2" t="31941" r="43176" b="66172"/>
          <a:stretch/>
        </p:blipFill>
        <p:spPr>
          <a:xfrm flipH="1">
            <a:off x="6173460" y="2826530"/>
            <a:ext cx="106384" cy="29475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9434B56-8FB7-444D-9896-45EB6C14570D}"/>
              </a:ext>
            </a:extLst>
          </p:cNvPr>
          <p:cNvCxnSpPr>
            <a:stCxn id="18" idx="0"/>
            <a:endCxn id="21" idx="2"/>
          </p:cNvCxnSpPr>
          <p:nvPr/>
        </p:nvCxnSpPr>
        <p:spPr>
          <a:xfrm rot="5400000" flipH="1" flipV="1">
            <a:off x="5381870" y="2636929"/>
            <a:ext cx="360430" cy="1329134"/>
          </a:xfrm>
          <a:prstGeom prst="bentConnector3">
            <a:avLst>
              <a:gd name="adj1" fmla="val 10111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0071B0-286B-424F-B350-398A549B8AED}"/>
              </a:ext>
            </a:extLst>
          </p:cNvPr>
          <p:cNvCxnSpPr>
            <a:stCxn id="19" idx="0"/>
            <a:endCxn id="21" idx="2"/>
          </p:cNvCxnSpPr>
          <p:nvPr/>
        </p:nvCxnSpPr>
        <p:spPr>
          <a:xfrm rot="16200000" flipV="1">
            <a:off x="6647710" y="2700224"/>
            <a:ext cx="583325" cy="1425439"/>
          </a:xfrm>
          <a:prstGeom prst="bentConnector3">
            <a:avLst>
              <a:gd name="adj1" fmla="val 10030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9F1E61-2CC1-49FB-9E7F-B4C4F7F17829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570333" y="2457381"/>
            <a:ext cx="840796" cy="176967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659C2D-C00D-4855-8DC5-683C7083E592}"/>
              </a:ext>
            </a:extLst>
          </p:cNvPr>
          <p:cNvSpPr txBox="1"/>
          <p:nvPr/>
        </p:nvSpPr>
        <p:spPr>
          <a:xfrm>
            <a:off x="2821961" y="2915216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0..1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AC89DC-AF17-4D8E-A9D3-D8895B27279D}"/>
              </a:ext>
            </a:extLst>
          </p:cNvPr>
          <p:cNvSpPr txBox="1"/>
          <p:nvPr/>
        </p:nvSpPr>
        <p:spPr>
          <a:xfrm>
            <a:off x="2101300" y="2916488"/>
            <a:ext cx="8338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+visueelonderzoek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0AF33D-5D98-4028-8EC8-BC206EA149DF}"/>
              </a:ext>
            </a:extLst>
          </p:cNvPr>
          <p:cNvCxnSpPr>
            <a:stCxn id="7" idx="3"/>
            <a:endCxn id="18" idx="1"/>
          </p:cNvCxnSpPr>
          <p:nvPr/>
        </p:nvCxnSpPr>
        <p:spPr>
          <a:xfrm flipV="1">
            <a:off x="1583140" y="3949545"/>
            <a:ext cx="2573178" cy="19180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685809-4EC7-4B6D-9DE1-5C1B956EDFB3}"/>
              </a:ext>
            </a:extLst>
          </p:cNvPr>
          <p:cNvSpPr txBox="1"/>
          <p:nvPr/>
        </p:nvSpPr>
        <p:spPr>
          <a:xfrm>
            <a:off x="3522624" y="3789611"/>
            <a:ext cx="6976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+penetratietest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489776-BD39-440C-A10F-3036897DB32F}"/>
              </a:ext>
            </a:extLst>
          </p:cNvPr>
          <p:cNvSpPr txBox="1"/>
          <p:nvPr/>
        </p:nvSpPr>
        <p:spPr>
          <a:xfrm>
            <a:off x="3894595" y="3927625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600" dirty="0"/>
              <a:t>1..1</a:t>
            </a:r>
          </a:p>
        </p:txBody>
      </p:sp>
    </p:spTree>
    <p:extLst>
      <p:ext uri="{BB962C8B-B14F-4D97-AF65-F5344CB8AC3E}">
        <p14:creationId xmlns:p14="http://schemas.microsoft.com/office/powerpoint/2010/main" val="3983689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59248"/>
              </p:ext>
            </p:extLst>
          </p:nvPr>
        </p:nvGraphicFramePr>
        <p:xfrm>
          <a:off x="1019737" y="936398"/>
          <a:ext cx="6583417" cy="7823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Een sondering leidt (mogelijks) tot een formele en een informele stratigrafie (en geen andere interpretaties zoals geotechnische codering)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489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38980"/>
              </p:ext>
            </p:extLst>
          </p:nvPr>
        </p:nvGraphicFramePr>
        <p:xfrm>
          <a:off x="1019737" y="936398"/>
          <a:ext cx="6583417" cy="11531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Een sondering leidt (mogelijks) tot een formele en een informele stratigrafie (en geen andere interpretaties zoals geotechnische codering)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Grondwaterstand is een aparte observatie bij sondering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908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9097"/>
              </p:ext>
            </p:extLst>
          </p:nvPr>
        </p:nvGraphicFramePr>
        <p:xfrm>
          <a:off x="1019737" y="936398"/>
          <a:ext cx="6583417" cy="152400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Een sondering leidt (mogelijks) tot een formele en een informele stratigrafie (en geen andere interpretaties zoals geotechnische codering)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Grondwaterstand is een aparte observatie bij sondering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observaties van het type RuimtelijkBereik (e.g. Metingen) zijn discreet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131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31074"/>
              </p:ext>
            </p:extLst>
          </p:nvPr>
        </p:nvGraphicFramePr>
        <p:xfrm>
          <a:off x="1019737" y="936398"/>
          <a:ext cx="6583417" cy="18948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Een sondering leidt (mogelijks) tot een formele en een informele stratigrafie (en geen andere interpretaties zoals geotechnische codering)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Grondwaterstand is een aparte observatie bij sondering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observaties van het type RuimtelijkBereik (e.g. Metingen) zijn discreet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penetratielengte is langs een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122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Discussiepunten (1)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3CF2F3C-2B19-428B-9C33-088A8FEB4BCE}"/>
              </a:ext>
            </a:extLst>
          </p:cNvPr>
          <p:cNvGraphicFramePr>
            <a:graphicFrameLocks noGrp="1"/>
          </p:cNvGraphicFramePr>
          <p:nvPr/>
        </p:nvGraphicFramePr>
        <p:xfrm>
          <a:off x="1019737" y="936398"/>
          <a:ext cx="6583417" cy="2265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53034">
                  <a:extLst>
                    <a:ext uri="{9D8B030D-6E8A-4147-A177-3AD203B41FA5}">
                      <a16:colId xmlns:a16="http://schemas.microsoft.com/office/drawing/2014/main" val="1838220217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4192136322"/>
                    </a:ext>
                  </a:extLst>
                </a:gridCol>
                <a:gridCol w="1097018">
                  <a:extLst>
                    <a:ext uri="{9D8B030D-6E8A-4147-A177-3AD203B41FA5}">
                      <a16:colId xmlns:a16="http://schemas.microsoft.com/office/drawing/2014/main" val="299912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Discussiepunt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Validatie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b="0" dirty="0"/>
                        <a:t>Een sondering leidt (mogelijks) tot een formele en een informele stratigrafie (en geen andere interpretaties zoals geotechnische codering)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4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Grondwaterstand is een aparte observatie bij sondering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observaties van het type RuimtelijkBereik (e.g. Metingen) zijn discreet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8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penetratielengte is langs een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50" dirty="0"/>
                        <a:t>De geotechnische codering informeert de boring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9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3969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Zijn jullie akkoord met de aanpak?</a:t>
            </a:r>
            <a:br>
              <a:rPr lang="nl-NL" dirty="0"/>
            </a:br>
            <a:endParaRPr lang="nl-NL" dirty="0"/>
          </a:p>
          <a:p>
            <a:r>
              <a:rPr lang="nl-NL" dirty="0"/>
              <a:t>Zijn er (high-level) problemen?</a:t>
            </a:r>
            <a:br>
              <a:rPr lang="nl-NL" dirty="0"/>
            </a:br>
            <a:endParaRPr lang="nl-NL" dirty="0"/>
          </a:p>
          <a:p>
            <a:r>
              <a:rPr lang="nl-NL" dirty="0"/>
              <a:t>Wat verloopt moeilijk?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Nieuwe model Sondering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5B6DF-622D-48BC-8933-7797BEBF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72" y="3551232"/>
            <a:ext cx="1357465" cy="1357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06BE66-96DD-4E0D-9491-551A86BD6FB5}"/>
              </a:ext>
            </a:extLst>
          </p:cNvPr>
          <p:cNvSpPr/>
          <p:nvPr/>
        </p:nvSpPr>
        <p:spPr>
          <a:xfrm>
            <a:off x="727586" y="3228619"/>
            <a:ext cx="3372465" cy="6452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5">
                    <a:lumMod val="10000"/>
                  </a:schemeClr>
                </a:solidFill>
              </a:rPr>
              <a:t>Feedback via chat of handje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F6F42-43D6-4813-9CD4-3441EE62CD5B}"/>
              </a:ext>
            </a:extLst>
          </p:cNvPr>
          <p:cNvSpPr/>
          <p:nvPr/>
        </p:nvSpPr>
        <p:spPr>
          <a:xfrm>
            <a:off x="628651" y="4281948"/>
            <a:ext cx="1480368" cy="757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52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Consolidatie applicatieprofielen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48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7AEB83-8325-4AE7-A423-A68B842BF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9351" y="1461800"/>
            <a:ext cx="7416000" cy="2754000"/>
          </a:xfrm>
        </p:spPr>
        <p:txBody>
          <a:bodyPr/>
          <a:lstStyle/>
          <a:p>
            <a:r>
              <a:rPr lang="nl-BE" dirty="0"/>
              <a:t>DOV-data: via permanente URL</a:t>
            </a:r>
          </a:p>
          <a:p>
            <a:pPr lvl="1"/>
            <a:r>
              <a:rPr lang="nl-BE" sz="2100" dirty="0">
                <a:hlinkClick r:id="rId2"/>
              </a:rPr>
              <a:t>https://www.dov.vlaanderen.be/data/boring/2006-148250</a:t>
            </a:r>
            <a:endParaRPr lang="nl-BE" sz="2100" dirty="0"/>
          </a:p>
          <a:p>
            <a:pPr lvl="2"/>
            <a:r>
              <a:rPr lang="nl-B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endParaRPr lang="nl-BE" sz="1200" dirty="0">
              <a:solidFill>
                <a:srgbClr val="FF0000"/>
              </a:solidFill>
            </a:endParaRPr>
          </a:p>
          <a:p>
            <a:r>
              <a:rPr lang="nl-BE" dirty="0"/>
              <a:t>Objecten op die manier ontsloten of ontsluiting lopende</a:t>
            </a:r>
          </a:p>
          <a:p>
            <a:pPr lvl="1"/>
            <a:r>
              <a:rPr lang="nl-BE" dirty="0"/>
              <a:t>Opdracht, boring, interpretatie, grondmonster, sondering, put, filter, watermonster, ….</a:t>
            </a:r>
          </a:p>
          <a:p>
            <a:pPr lvl="1"/>
            <a:r>
              <a:rPr lang="nl-BE" dirty="0">
                <a:solidFill>
                  <a:schemeClr val="accent3">
                    <a:lumMod val="75000"/>
                  </a:schemeClr>
                </a:solidFill>
              </a:rPr>
              <a:t>bodemlocatie, bodemsite, bodemmonster, …..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B0E1648-ECC2-44D4-A81C-A91B45991B6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800" b="1">
                <a:latin typeface="FlandersArtSans-Bold" panose="00000800000000000000" pitchFamily="2" charset="0"/>
              </a:rPr>
              <a:t>Huidige ontsluiting data DOV</a:t>
            </a:r>
          </a:p>
        </p:txBody>
      </p:sp>
    </p:spTree>
    <p:extLst>
      <p:ext uri="{BB962C8B-B14F-4D97-AF65-F5344CB8AC3E}">
        <p14:creationId xmlns:p14="http://schemas.microsoft.com/office/powerpoint/2010/main" val="840627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Stand van zaken</a:t>
            </a:r>
          </a:p>
          <a:p>
            <a:pPr lvl="1"/>
            <a:r>
              <a:rPr lang="nl-NL" dirty="0"/>
              <a:t>ISO:Observaties &amp; Metingen</a:t>
            </a:r>
          </a:p>
          <a:p>
            <a:pPr lvl="1"/>
            <a:r>
              <a:rPr lang="nl-NL" dirty="0"/>
              <a:t>Sondering, Bodem, Grondwater &amp; Boring zijn hierop afgestemd</a:t>
            </a:r>
          </a:p>
          <a:p>
            <a:pPr lvl="1"/>
            <a:endParaRPr lang="nl-NL" dirty="0"/>
          </a:p>
          <a:p>
            <a:r>
              <a:rPr lang="nl-NL" dirty="0"/>
              <a:t>Doel van de consolidatie</a:t>
            </a:r>
          </a:p>
          <a:p>
            <a:pPr lvl="1"/>
            <a:r>
              <a:rPr lang="nl-NL" dirty="0"/>
              <a:t>Alles samenvoegen en afstemmen op elkaar</a:t>
            </a:r>
          </a:p>
          <a:p>
            <a:pPr lvl="1"/>
            <a:r>
              <a:rPr lang="nl-NL" dirty="0"/>
              <a:t>Applicatieprofiel ISO:O&amp;M uitbreiden waar nodig</a:t>
            </a:r>
          </a:p>
          <a:p>
            <a:pPr lvl="1"/>
            <a:r>
              <a:rPr lang="nl-NL" dirty="0"/>
              <a:t>Framework voor toekomstige uitbreidingen</a:t>
            </a:r>
          </a:p>
          <a:p>
            <a:pPr lvl="1"/>
            <a:r>
              <a:rPr lang="nl-NL" dirty="0"/>
              <a:t>Vocabularium</a:t>
            </a:r>
          </a:p>
        </p:txBody>
      </p:sp>
    </p:spTree>
    <p:extLst>
      <p:ext uri="{BB962C8B-B14F-4D97-AF65-F5344CB8AC3E}">
        <p14:creationId xmlns:p14="http://schemas.microsoft.com/office/powerpoint/2010/main" val="30562592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24699DB-5ECC-4F3A-8789-9FDA5066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71" y="986169"/>
            <a:ext cx="4060668" cy="386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08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changelog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3601156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Ondergrondobject &amp; Ondergrondkenmerk</a:t>
            </a:r>
          </a:p>
          <a:p>
            <a:r>
              <a:rPr lang="nl-NL" dirty="0">
                <a:solidFill>
                  <a:schemeClr val="tx1"/>
                </a:solidFill>
              </a:rPr>
              <a:t>OndergrondBemonsteringsobject &amp; Ondergrondobservatie</a:t>
            </a:r>
          </a:p>
        </p:txBody>
      </p:sp>
    </p:spTree>
    <p:extLst>
      <p:ext uri="{BB962C8B-B14F-4D97-AF65-F5344CB8AC3E}">
        <p14:creationId xmlns:p14="http://schemas.microsoft.com/office/powerpoint/2010/main" val="3692856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Ondergrondobject &amp; Ondergrondkenmerk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8D3DC-93D6-4107-8976-A690D1BD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710791"/>
            <a:ext cx="8060788" cy="1826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F1792F-A7B6-4B69-8F6C-0ADDAA21BC73}"/>
              </a:ext>
            </a:extLst>
          </p:cNvPr>
          <p:cNvSpPr/>
          <p:nvPr/>
        </p:nvSpPr>
        <p:spPr>
          <a:xfrm>
            <a:off x="1376868" y="1547446"/>
            <a:ext cx="1612517" cy="102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B327A-CCA5-43EA-B61C-E87662F33CD7}"/>
              </a:ext>
            </a:extLst>
          </p:cNvPr>
          <p:cNvSpPr/>
          <p:nvPr/>
        </p:nvSpPr>
        <p:spPr>
          <a:xfrm>
            <a:off x="6581914" y="1599812"/>
            <a:ext cx="1612517" cy="102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575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</a:t>
            </a:r>
            <a:r>
              <a:rPr lang="nl-BE" sz="3200" b="1" dirty="0" err="1">
                <a:latin typeface="FlandersArtSans-Bold" panose="00000800000000000000" pitchFamily="2" charset="0"/>
              </a:rPr>
              <a:t>OndergrondBemonsteringsobject</a:t>
            </a:r>
            <a:r>
              <a:rPr lang="nl-BE" sz="3200" b="1" dirty="0">
                <a:latin typeface="FlandersArtSans-Bold" panose="00000800000000000000" pitchFamily="2" charset="0"/>
              </a:rPr>
              <a:t> &amp; Ondergrondobservatie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8D3DC-93D6-4107-8976-A690D1BD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974975"/>
            <a:ext cx="8060788" cy="1826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F1792F-A7B6-4B69-8F6C-0ADDAA21BC73}"/>
              </a:ext>
            </a:extLst>
          </p:cNvPr>
          <p:cNvSpPr/>
          <p:nvPr/>
        </p:nvSpPr>
        <p:spPr>
          <a:xfrm>
            <a:off x="1318827" y="2827606"/>
            <a:ext cx="1612517" cy="102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B327A-CCA5-43EA-B61C-E87662F33CD7}"/>
              </a:ext>
            </a:extLst>
          </p:cNvPr>
          <p:cNvSpPr/>
          <p:nvPr/>
        </p:nvSpPr>
        <p:spPr>
          <a:xfrm>
            <a:off x="6441237" y="2893455"/>
            <a:ext cx="2248202" cy="102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3001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changelog bemonstering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3601156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Types Ondergrondbemonsteringsobjecten</a:t>
            </a:r>
          </a:p>
          <a:p>
            <a:r>
              <a:rPr lang="nl-NL" dirty="0">
                <a:solidFill>
                  <a:schemeClr val="tx1"/>
                </a:solidFill>
              </a:rPr>
              <a:t>Grondboring/Bodemboring, Grondmonster/Bodemmonster</a:t>
            </a:r>
          </a:p>
          <a:p>
            <a:r>
              <a:rPr lang="nl-NL" dirty="0">
                <a:solidFill>
                  <a:schemeClr val="tx1"/>
                </a:solidFill>
              </a:rPr>
              <a:t>Bodemlocatie, Grondwaterlocatie</a:t>
            </a:r>
          </a:p>
          <a:p>
            <a:r>
              <a:rPr lang="nl-NL" dirty="0" err="1">
                <a:solidFill>
                  <a:schemeClr val="tx1"/>
                </a:solidFill>
              </a:rPr>
              <a:t>Diepteinterval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61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Types Ondergrondbemonsteringsobjecten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7AF994-DC44-4E1B-ACF7-88F168AF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64" y="1360502"/>
            <a:ext cx="2226935" cy="3690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F99CE9-BA10-4DC1-A2E6-22A71023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41" y="1632486"/>
            <a:ext cx="1808503" cy="107517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B0C467-B393-49C5-A0B9-BC801E2F4613}"/>
              </a:ext>
            </a:extLst>
          </p:cNvPr>
          <p:cNvSpPr/>
          <p:nvPr/>
        </p:nvSpPr>
        <p:spPr>
          <a:xfrm>
            <a:off x="5681580" y="1864365"/>
            <a:ext cx="1002342" cy="15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686B64-FA67-421F-A44C-839FD3AE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616" y="3020911"/>
            <a:ext cx="1480066" cy="8360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722292-782A-40F9-95EB-326FB5949B8A}"/>
              </a:ext>
            </a:extLst>
          </p:cNvPr>
          <p:cNvSpPr/>
          <p:nvPr/>
        </p:nvSpPr>
        <p:spPr>
          <a:xfrm>
            <a:off x="6121744" y="3127820"/>
            <a:ext cx="661181" cy="158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887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80582-6860-4CE8-A893-E35FEB04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36" y="1959991"/>
            <a:ext cx="4018262" cy="27798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Grondboring/Bodemboring, Grondmonster/Bodemmonster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B0C467-B393-49C5-A0B9-BC801E2F4613}"/>
              </a:ext>
            </a:extLst>
          </p:cNvPr>
          <p:cNvSpPr/>
          <p:nvPr/>
        </p:nvSpPr>
        <p:spPr>
          <a:xfrm>
            <a:off x="2753732" y="2117187"/>
            <a:ext cx="1185222" cy="623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722292-782A-40F9-95EB-326FB5949B8A}"/>
              </a:ext>
            </a:extLst>
          </p:cNvPr>
          <p:cNvSpPr/>
          <p:nvPr/>
        </p:nvSpPr>
        <p:spPr>
          <a:xfrm>
            <a:off x="2753732" y="3007501"/>
            <a:ext cx="1185222" cy="783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59358-9ADD-444A-8DD9-7AC4BE092A0E}"/>
              </a:ext>
            </a:extLst>
          </p:cNvPr>
          <p:cNvSpPr/>
          <p:nvPr/>
        </p:nvSpPr>
        <p:spPr>
          <a:xfrm>
            <a:off x="5205048" y="2117187"/>
            <a:ext cx="1185222" cy="623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6A6D38-B663-48A2-AFE5-9F43357BC38E}"/>
              </a:ext>
            </a:extLst>
          </p:cNvPr>
          <p:cNvSpPr/>
          <p:nvPr/>
        </p:nvSpPr>
        <p:spPr>
          <a:xfrm>
            <a:off x="5205048" y="3950941"/>
            <a:ext cx="1188718" cy="65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30603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E17EA-DB41-4819-97D2-BB031785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62" y="1786735"/>
            <a:ext cx="1760676" cy="286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BC8AF-4D8C-4214-9957-341904D9E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70" y="1394351"/>
            <a:ext cx="1713566" cy="34753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Bodemlocatie, Grondwaterlocatie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346343" y="4466356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B0C467-B393-49C5-A0B9-BC801E2F4613}"/>
              </a:ext>
            </a:extLst>
          </p:cNvPr>
          <p:cNvSpPr/>
          <p:nvPr/>
        </p:nvSpPr>
        <p:spPr>
          <a:xfrm>
            <a:off x="2219158" y="2085128"/>
            <a:ext cx="592611" cy="118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20CA8F-AAE7-4226-8575-7835B5047C36}"/>
              </a:ext>
            </a:extLst>
          </p:cNvPr>
          <p:cNvSpPr/>
          <p:nvPr/>
        </p:nvSpPr>
        <p:spPr>
          <a:xfrm>
            <a:off x="2219158" y="3107986"/>
            <a:ext cx="592611" cy="118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0ABD51-B8CE-4332-9FC4-EC02DEB00480}"/>
              </a:ext>
            </a:extLst>
          </p:cNvPr>
          <p:cNvSpPr/>
          <p:nvPr/>
        </p:nvSpPr>
        <p:spPr>
          <a:xfrm>
            <a:off x="5433626" y="1592758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A8AEAE-FDB0-4BBF-A099-446E79B77EE2}"/>
              </a:ext>
            </a:extLst>
          </p:cNvPr>
          <p:cNvSpPr/>
          <p:nvPr/>
        </p:nvSpPr>
        <p:spPr>
          <a:xfrm>
            <a:off x="5442448" y="2649835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F7837-2D23-4B87-BE06-95EEBED9D599}"/>
              </a:ext>
            </a:extLst>
          </p:cNvPr>
          <p:cNvSpPr/>
          <p:nvPr/>
        </p:nvSpPr>
        <p:spPr>
          <a:xfrm>
            <a:off x="5590159" y="3676777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4984C-BD73-4C5F-9320-11A2B8D846B0}"/>
              </a:ext>
            </a:extLst>
          </p:cNvPr>
          <p:cNvSpPr/>
          <p:nvPr/>
        </p:nvSpPr>
        <p:spPr>
          <a:xfrm>
            <a:off x="2226191" y="3980183"/>
            <a:ext cx="592611" cy="118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55AC2-82E9-4ACB-9DDD-CD226356D305}"/>
              </a:ext>
            </a:extLst>
          </p:cNvPr>
          <p:cNvSpPr/>
          <p:nvPr/>
        </p:nvSpPr>
        <p:spPr>
          <a:xfrm>
            <a:off x="5639396" y="4436433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131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571B3-0B64-4481-8254-923FC1307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75" y="2090944"/>
            <a:ext cx="6734616" cy="1306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</a:t>
            </a:r>
            <a:r>
              <a:rPr lang="nl-BE" sz="3200" b="1" dirty="0" err="1">
                <a:latin typeface="FlandersArtSans-Bold" panose="00000800000000000000" pitchFamily="2" charset="0"/>
              </a:rPr>
              <a:t>Diepteinterval</a:t>
            </a: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346343" y="4466356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BFF2AFE0-7E81-4424-887E-557D7143B188}"/>
              </a:ext>
            </a:extLst>
          </p:cNvPr>
          <p:cNvGrpSpPr/>
          <p:nvPr/>
        </p:nvGrpSpPr>
        <p:grpSpPr>
          <a:xfrm>
            <a:off x="671160" y="1021795"/>
            <a:ext cx="2986088" cy="935831"/>
            <a:chOff x="894880" y="1362392"/>
            <a:chExt cx="3981450" cy="124777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183B8F01-8C03-4B73-AF27-51963985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880" y="1362392"/>
              <a:ext cx="3981450" cy="1247775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452662-F74E-4B4D-8835-6449469F14C2}"/>
                </a:ext>
              </a:extLst>
            </p:cNvPr>
            <p:cNvSpPr/>
            <p:nvPr/>
          </p:nvSpPr>
          <p:spPr>
            <a:xfrm>
              <a:off x="3352800" y="1649114"/>
              <a:ext cx="1401609" cy="433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0BD79FC-CCCA-452A-A833-7026156B6496}"/>
              </a:ext>
            </a:extLst>
          </p:cNvPr>
          <p:cNvGrpSpPr/>
          <p:nvPr/>
        </p:nvGrpSpPr>
        <p:grpSpPr>
          <a:xfrm>
            <a:off x="4871699" y="955427"/>
            <a:ext cx="3593306" cy="3693319"/>
            <a:chOff x="5651582" y="1362392"/>
            <a:chExt cx="5235493" cy="492442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4CFD3BCD-1A00-42ED-B38F-EE6D29BE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582" y="1362392"/>
              <a:ext cx="5114925" cy="492442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F6D295-8973-4146-8260-C490480F5E40}"/>
                </a:ext>
              </a:extLst>
            </p:cNvPr>
            <p:cNvSpPr/>
            <p:nvPr/>
          </p:nvSpPr>
          <p:spPr>
            <a:xfrm>
              <a:off x="5651582" y="2925465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6CEB4F6-77CF-4321-86AA-4C7F25902198}"/>
                </a:ext>
              </a:extLst>
            </p:cNvPr>
            <p:cNvSpPr/>
            <p:nvPr/>
          </p:nvSpPr>
          <p:spPr>
            <a:xfrm>
              <a:off x="8210550" y="1649115"/>
              <a:ext cx="2676525" cy="541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D53ED6A-29E8-4C08-89BF-5463A35F678A}"/>
                </a:ext>
              </a:extLst>
            </p:cNvPr>
            <p:cNvSpPr/>
            <p:nvPr/>
          </p:nvSpPr>
          <p:spPr>
            <a:xfrm>
              <a:off x="8209044" y="2581452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6D77760-DFDF-47A3-896E-ADD23FB75F07}"/>
                </a:ext>
              </a:extLst>
            </p:cNvPr>
            <p:cNvSpPr/>
            <p:nvPr/>
          </p:nvSpPr>
          <p:spPr>
            <a:xfrm>
              <a:off x="5651582" y="414938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3828C90-C613-49FC-A0DE-40EE340E65C6}"/>
                </a:ext>
              </a:extLst>
            </p:cNvPr>
            <p:cNvSpPr/>
            <p:nvPr/>
          </p:nvSpPr>
          <p:spPr>
            <a:xfrm>
              <a:off x="8209044" y="377301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26D904-3451-417F-98E3-ABEF25A58897}"/>
                </a:ext>
              </a:extLst>
            </p:cNvPr>
            <p:cNvSpPr/>
            <p:nvPr/>
          </p:nvSpPr>
          <p:spPr>
            <a:xfrm>
              <a:off x="8209044" y="4992073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A576E62-63C4-4F0F-AAFC-6DF26FCE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9" y="2285373"/>
            <a:ext cx="3353990" cy="1033425"/>
          </a:xfrm>
          <a:prstGeom prst="rect">
            <a:avLst/>
          </a:prstGeom>
        </p:spPr>
      </p:pic>
      <p:sp>
        <p:nvSpPr>
          <p:cNvPr id="18" name="Pijl: omlaag 17">
            <a:hlinkClick r:id="rId5"/>
            <a:extLst>
              <a:ext uri="{FF2B5EF4-FFF2-40B4-BE49-F238E27FC236}">
                <a16:creationId xmlns:a16="http://schemas.microsoft.com/office/drawing/2014/main" id="{F8916A98-B178-422D-91E8-3594D87DB6DE}"/>
              </a:ext>
            </a:extLst>
          </p:cNvPr>
          <p:cNvSpPr/>
          <p:nvPr/>
        </p:nvSpPr>
        <p:spPr>
          <a:xfrm rot="997683">
            <a:off x="2267012" y="1638676"/>
            <a:ext cx="221456" cy="1048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BB81F0-04D2-47B0-A111-0DAD120C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56" y="3771079"/>
            <a:ext cx="4349767" cy="1233875"/>
          </a:xfrm>
          <a:prstGeom prst="rect">
            <a:avLst/>
          </a:prstGeom>
        </p:spPr>
      </p:pic>
      <p:sp>
        <p:nvSpPr>
          <p:cNvPr id="21" name="Pijl: omlaag 20">
            <a:hlinkClick r:id="rId7"/>
            <a:extLst>
              <a:ext uri="{FF2B5EF4-FFF2-40B4-BE49-F238E27FC236}">
                <a16:creationId xmlns:a16="http://schemas.microsoft.com/office/drawing/2014/main" id="{F123C16F-8598-4DB4-9090-CA7B63F00EE2}"/>
              </a:ext>
            </a:extLst>
          </p:cNvPr>
          <p:cNvSpPr/>
          <p:nvPr/>
        </p:nvSpPr>
        <p:spPr>
          <a:xfrm rot="18367595" flipH="1">
            <a:off x="1677224" y="2981695"/>
            <a:ext cx="208057" cy="132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3" name="Google Shape;242;g71eeb774cb_0_278">
            <a:extLst>
              <a:ext uri="{FF2B5EF4-FFF2-40B4-BE49-F238E27FC236}">
                <a16:creationId xmlns:a16="http://schemas.microsoft.com/office/drawing/2014/main" id="{A56225CB-5C6D-4C6A-9D6B-5CB013228F6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INSPIRE harmonisatie &lt; 20/10/2020</a:t>
            </a:r>
          </a:p>
        </p:txBody>
      </p:sp>
    </p:spTree>
    <p:extLst>
      <p:ext uri="{BB962C8B-B14F-4D97-AF65-F5344CB8AC3E}">
        <p14:creationId xmlns:p14="http://schemas.microsoft.com/office/powerpoint/2010/main" val="3932779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changelog observaties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3601156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Types Ondergrondobservaties</a:t>
            </a:r>
          </a:p>
          <a:p>
            <a:r>
              <a:rPr lang="nl-NL" dirty="0">
                <a:solidFill>
                  <a:schemeClr val="tx1"/>
                </a:solidFill>
              </a:rPr>
              <a:t>Soorten observaties</a:t>
            </a:r>
          </a:p>
          <a:p>
            <a:r>
              <a:rPr lang="nl-NL" dirty="0">
                <a:solidFill>
                  <a:schemeClr val="tx1"/>
                </a:solidFill>
              </a:rPr>
              <a:t>Fractiemeting, Meetreeks</a:t>
            </a:r>
          </a:p>
          <a:p>
            <a:r>
              <a:rPr lang="nl-NL" dirty="0">
                <a:solidFill>
                  <a:schemeClr val="tx1"/>
                </a:solidFill>
              </a:rPr>
              <a:t>Bereik</a:t>
            </a:r>
          </a:p>
          <a:p>
            <a:r>
              <a:rPr lang="nl-NL" dirty="0">
                <a:solidFill>
                  <a:schemeClr val="tx1"/>
                </a:solidFill>
              </a:rPr>
              <a:t>Interpretaties</a:t>
            </a:r>
          </a:p>
        </p:txBody>
      </p:sp>
    </p:spTree>
    <p:extLst>
      <p:ext uri="{BB962C8B-B14F-4D97-AF65-F5344CB8AC3E}">
        <p14:creationId xmlns:p14="http://schemas.microsoft.com/office/powerpoint/2010/main" val="32648053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Types Ondergrondobservaties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753C3-8920-4FF6-AF99-F44DC067E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805" y="1392844"/>
            <a:ext cx="2166524" cy="358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4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Soorten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EACB1-C98E-4DAD-8DAF-5B4C8FC99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41" y="1548133"/>
            <a:ext cx="1978480" cy="955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B25EE-41E3-4D7F-A8B6-2102743DC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156" y="2432514"/>
            <a:ext cx="1824176" cy="80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518EE-5B50-47CB-BFEE-DDD96020A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445" y="3241346"/>
            <a:ext cx="1739671" cy="884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A1169-BDF4-4188-A9C7-999BAB4FA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495" y="1648154"/>
            <a:ext cx="1739670" cy="784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C985C-2665-4B2E-9F6E-9FF1834EF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495" y="2432514"/>
            <a:ext cx="2101712" cy="955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35502-E5D7-468C-B29F-CF3695C06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240" y="3209842"/>
            <a:ext cx="1897552" cy="91588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D1EBD0-12C6-4612-BA76-3D63557FDF78}"/>
              </a:ext>
            </a:extLst>
          </p:cNvPr>
          <p:cNvSpPr/>
          <p:nvPr/>
        </p:nvSpPr>
        <p:spPr>
          <a:xfrm>
            <a:off x="3568362" y="1785028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4BC2CC-B3B2-41D7-ACF7-8C64C47C60C0}"/>
              </a:ext>
            </a:extLst>
          </p:cNvPr>
          <p:cNvSpPr/>
          <p:nvPr/>
        </p:nvSpPr>
        <p:spPr>
          <a:xfrm>
            <a:off x="3692686" y="2581150"/>
            <a:ext cx="617768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1BE00C-C0B9-444E-B255-FC463EDF386D}"/>
              </a:ext>
            </a:extLst>
          </p:cNvPr>
          <p:cNvSpPr/>
          <p:nvPr/>
        </p:nvSpPr>
        <p:spPr>
          <a:xfrm>
            <a:off x="3692686" y="3411416"/>
            <a:ext cx="457282" cy="10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A9802F-D56A-451A-A6F2-2D23918982D0}"/>
              </a:ext>
            </a:extLst>
          </p:cNvPr>
          <p:cNvSpPr/>
          <p:nvPr/>
        </p:nvSpPr>
        <p:spPr>
          <a:xfrm>
            <a:off x="5712278" y="1747896"/>
            <a:ext cx="742091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ADFA4-B9A3-45BF-A1C7-3A1A762F042F}"/>
              </a:ext>
            </a:extLst>
          </p:cNvPr>
          <p:cNvSpPr/>
          <p:nvPr/>
        </p:nvSpPr>
        <p:spPr>
          <a:xfrm>
            <a:off x="5131747" y="2588184"/>
            <a:ext cx="1266350" cy="116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35660C-4222-4C70-AA8B-805079AB312F}"/>
              </a:ext>
            </a:extLst>
          </p:cNvPr>
          <p:cNvSpPr/>
          <p:nvPr/>
        </p:nvSpPr>
        <p:spPr>
          <a:xfrm>
            <a:off x="5352305" y="3469250"/>
            <a:ext cx="1102064" cy="11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379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Fractiemeting, Meetreeks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5DB3F-1D16-4A43-8291-26A8A7D8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391" y="1012070"/>
            <a:ext cx="3310951" cy="39881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671553-E44F-411E-9423-B070BB0B077D}"/>
              </a:ext>
            </a:extLst>
          </p:cNvPr>
          <p:cNvSpPr/>
          <p:nvPr/>
        </p:nvSpPr>
        <p:spPr>
          <a:xfrm>
            <a:off x="3422811" y="4052174"/>
            <a:ext cx="516143" cy="324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48EEE4-68AC-4F1C-84BA-AAAE60B82313}"/>
              </a:ext>
            </a:extLst>
          </p:cNvPr>
          <p:cNvSpPr/>
          <p:nvPr/>
        </p:nvSpPr>
        <p:spPr>
          <a:xfrm>
            <a:off x="3474013" y="4637232"/>
            <a:ext cx="519246" cy="324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1336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1A514-935C-4503-903E-C097A013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1" y="1273188"/>
            <a:ext cx="3118493" cy="27524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Bereik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1553-E44F-411E-9423-B070BB0B077D}"/>
              </a:ext>
            </a:extLst>
          </p:cNvPr>
          <p:cNvSpPr/>
          <p:nvPr/>
        </p:nvSpPr>
        <p:spPr>
          <a:xfrm>
            <a:off x="1993360" y="3434965"/>
            <a:ext cx="1636105" cy="539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B830F-0993-43C2-A15B-72DB3B99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648" y="1254962"/>
            <a:ext cx="4169701" cy="31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42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16D2E903-C5D1-4E1B-9847-E3685091534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Interpretaties</a:t>
            </a: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  <a:p>
            <a:pPr>
              <a:buSzPts val="3200"/>
            </a:pP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81D622-8614-4A00-92FE-EE93A0C1AD3B}"/>
              </a:ext>
            </a:extLst>
          </p:cNvPr>
          <p:cNvSpPr/>
          <p:nvPr/>
        </p:nvSpPr>
        <p:spPr>
          <a:xfrm>
            <a:off x="3118632" y="4428182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36580-384C-4F8A-A77B-4CFA170C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25" y="920033"/>
            <a:ext cx="1419572" cy="40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81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Consolidatie: TODO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3601156"/>
          </a:xfrm>
        </p:spPr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Observatie.procedure</a:t>
            </a:r>
          </a:p>
          <a:p>
            <a:r>
              <a:rPr lang="nl-NL" dirty="0">
                <a:solidFill>
                  <a:schemeClr val="tx1"/>
                </a:solidFill>
              </a:rPr>
              <a:t>Observatie.metadata</a:t>
            </a:r>
          </a:p>
          <a:p>
            <a:r>
              <a:rPr lang="nl-NL" dirty="0">
                <a:solidFill>
                  <a:schemeClr val="tx1"/>
                </a:solidFill>
              </a:rPr>
              <a:t>Datatypes</a:t>
            </a:r>
          </a:p>
          <a:p>
            <a:r>
              <a:rPr lang="nl-NL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0070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Q&amp;A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74064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F7E5D-6454-4C60-9C72-5D8E337AA672}"/>
              </a:ext>
            </a:extLst>
          </p:cNvPr>
          <p:cNvSpPr txBox="1"/>
          <p:nvPr/>
        </p:nvSpPr>
        <p:spPr>
          <a:xfrm>
            <a:off x="645459" y="486450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Waarom doen we ...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A1E31-52F4-420C-8062-706548FAD91C}"/>
              </a:ext>
            </a:extLst>
          </p:cNvPr>
          <p:cNvSpPr txBox="1"/>
          <p:nvPr/>
        </p:nvSpPr>
        <p:spPr>
          <a:xfrm>
            <a:off x="2041712" y="948116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Moeten we niet ... toevoegen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BC8F-44F0-438E-9D95-3D550777FCEE}"/>
              </a:ext>
            </a:extLst>
          </p:cNvPr>
          <p:cNvSpPr txBox="1"/>
          <p:nvPr/>
        </p:nvSpPr>
        <p:spPr>
          <a:xfrm>
            <a:off x="4769224" y="486449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Kunnen we niet beter ...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580FE-A278-4CF2-956A-978A829ECCE8}"/>
              </a:ext>
            </a:extLst>
          </p:cNvPr>
          <p:cNvSpPr txBox="1"/>
          <p:nvPr/>
        </p:nvSpPr>
        <p:spPr>
          <a:xfrm>
            <a:off x="6313045" y="948115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Hoe zit het met ... ?</a:t>
            </a:r>
          </a:p>
        </p:txBody>
      </p:sp>
    </p:spTree>
    <p:extLst>
      <p:ext uri="{BB962C8B-B14F-4D97-AF65-F5344CB8AC3E}">
        <p14:creationId xmlns:p14="http://schemas.microsoft.com/office/powerpoint/2010/main" val="74176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Volgende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stappen</a:t>
            </a:r>
            <a:endParaRPr lang="nl-NL" err="1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704375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 name="Presentatie_VO_V6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05D2F2-989D-470B-98A5-E5E4BF5A1A2D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abf44e2d-3236-448c-a468-3a575a901de3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2823</Words>
  <Application>Microsoft Office PowerPoint</Application>
  <PresentationFormat>On-screen Show (16:9)</PresentationFormat>
  <Paragraphs>405</Paragraphs>
  <Slides>104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15" baseType="lpstr">
      <vt:lpstr>Proxima Nova</vt:lpstr>
      <vt:lpstr>Arial</vt:lpstr>
      <vt:lpstr>FlandersArtSans-Regular</vt:lpstr>
      <vt:lpstr>Wingdings</vt:lpstr>
      <vt:lpstr>FlandersArtSans-Bold</vt:lpstr>
      <vt:lpstr>Calibri</vt:lpstr>
      <vt:lpstr>FlandersArtSerif-Regular</vt:lpstr>
      <vt:lpstr>Helvetica Neue</vt:lpstr>
      <vt:lpstr>4_Presentatie_verbeelding werkt - kopie</vt:lpstr>
      <vt:lpstr>Aangepast ontwerp</vt:lpstr>
      <vt:lpstr>Presentatie_VO_V6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en context </vt:lpstr>
      <vt:lpstr>PowerPoint Presentation</vt:lpstr>
      <vt:lpstr>PowerPoint Presentation</vt:lpstr>
      <vt:lpstr>PowerPoint Presentation</vt:lpstr>
      <vt:lpstr>OSLO </vt:lpstr>
      <vt:lpstr>Open Standaarden voor Linkende Organisaties</vt:lpstr>
      <vt:lpstr>PowerPoint Presentation</vt:lpstr>
      <vt:lpstr>Recap </vt:lpstr>
      <vt:lpstr>PowerPoint Presentation</vt:lpstr>
      <vt:lpstr>PowerPoint Presentation</vt:lpstr>
      <vt:lpstr>PowerPoint Presentation</vt:lpstr>
      <vt:lpstr>Doel van deze werkgroep </vt:lpstr>
      <vt:lpstr>PowerPoint Presentation</vt:lpstr>
      <vt:lpstr>ISO Observations and Measurements </vt:lpstr>
      <vt:lpstr>PowerPoint Presentation</vt:lpstr>
      <vt:lpstr>PowerPoint Presentation</vt:lpstr>
      <vt:lpstr>PowerPoint Presentation</vt:lpstr>
      <vt:lpstr>PowerPoint Presentation</vt:lpstr>
      <vt:lpstr>Applicatieprofiel Grondwatermeetnet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Applicatieprofiel Sondering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Consolidatie applicatieprofielen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Dimitri Schepers</cp:lastModifiedBy>
  <cp:revision>314</cp:revision>
  <dcterms:modified xsi:type="dcterms:W3CDTF">2020-11-02T12:18:53Z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